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256" r:id="rId2"/>
    <p:sldId id="267" r:id="rId3"/>
    <p:sldId id="300" r:id="rId4"/>
    <p:sldId id="301" r:id="rId5"/>
    <p:sldId id="302" r:id="rId6"/>
    <p:sldId id="303" r:id="rId7"/>
    <p:sldId id="304" r:id="rId8"/>
    <p:sldId id="305" r:id="rId9"/>
    <p:sldId id="434" r:id="rId10"/>
    <p:sldId id="313" r:id="rId11"/>
    <p:sldId id="314" r:id="rId12"/>
    <p:sldId id="318" r:id="rId13"/>
    <p:sldId id="315" r:id="rId14"/>
    <p:sldId id="316" r:id="rId15"/>
    <p:sldId id="264" r:id="rId16"/>
    <p:sldId id="433" r:id="rId17"/>
    <p:sldId id="428" r:id="rId18"/>
    <p:sldId id="429" r:id="rId19"/>
    <p:sldId id="310" r:id="rId20"/>
    <p:sldId id="317" r:id="rId21"/>
    <p:sldId id="410" r:id="rId22"/>
    <p:sldId id="288" r:id="rId23"/>
    <p:sldId id="413" r:id="rId24"/>
    <p:sldId id="294" r:id="rId25"/>
    <p:sldId id="295" r:id="rId26"/>
    <p:sldId id="296" r:id="rId27"/>
    <p:sldId id="326" r:id="rId28"/>
    <p:sldId id="283" r:id="rId29"/>
    <p:sldId id="293" r:id="rId30"/>
    <p:sldId id="335" r:id="rId31"/>
    <p:sldId id="404" r:id="rId32"/>
    <p:sldId id="402" r:id="rId33"/>
    <p:sldId id="320" r:id="rId34"/>
    <p:sldId id="414" r:id="rId35"/>
    <p:sldId id="415" r:id="rId36"/>
    <p:sldId id="407" r:id="rId37"/>
    <p:sldId id="406" r:id="rId38"/>
    <p:sldId id="408" r:id="rId39"/>
    <p:sldId id="336" r:id="rId40"/>
    <p:sldId id="337" r:id="rId41"/>
    <p:sldId id="338" r:id="rId42"/>
    <p:sldId id="340" r:id="rId43"/>
    <p:sldId id="342" r:id="rId44"/>
    <p:sldId id="343" r:id="rId45"/>
    <p:sldId id="344" r:id="rId46"/>
    <p:sldId id="345" r:id="rId47"/>
    <p:sldId id="346" r:id="rId48"/>
    <p:sldId id="347" r:id="rId49"/>
    <p:sldId id="348" r:id="rId50"/>
    <p:sldId id="349" r:id="rId51"/>
    <p:sldId id="350" r:id="rId52"/>
    <p:sldId id="351" r:id="rId53"/>
    <p:sldId id="358" r:id="rId54"/>
    <p:sldId id="416" r:id="rId55"/>
    <p:sldId id="360" r:id="rId56"/>
    <p:sldId id="417" r:id="rId57"/>
    <p:sldId id="400" r:id="rId58"/>
    <p:sldId id="401" r:id="rId59"/>
    <p:sldId id="362" r:id="rId60"/>
    <p:sldId id="418" r:id="rId61"/>
    <p:sldId id="419" r:id="rId62"/>
    <p:sldId id="365" r:id="rId63"/>
    <p:sldId id="366" r:id="rId64"/>
    <p:sldId id="367" r:id="rId65"/>
    <p:sldId id="368" r:id="rId66"/>
    <p:sldId id="369" r:id="rId67"/>
    <p:sldId id="370" r:id="rId68"/>
    <p:sldId id="371" r:id="rId69"/>
    <p:sldId id="396" r:id="rId70"/>
    <p:sldId id="397" r:id="rId71"/>
    <p:sldId id="372" r:id="rId72"/>
    <p:sldId id="373" r:id="rId73"/>
    <p:sldId id="374" r:id="rId74"/>
    <p:sldId id="375" r:id="rId75"/>
    <p:sldId id="377" r:id="rId76"/>
    <p:sldId id="378" r:id="rId77"/>
    <p:sldId id="379" r:id="rId78"/>
    <p:sldId id="420" r:id="rId79"/>
    <p:sldId id="381" r:id="rId80"/>
    <p:sldId id="382" r:id="rId81"/>
    <p:sldId id="383" r:id="rId82"/>
    <p:sldId id="384" r:id="rId83"/>
    <p:sldId id="385" r:id="rId84"/>
    <p:sldId id="386" r:id="rId85"/>
    <p:sldId id="387" r:id="rId86"/>
    <p:sldId id="395" r:id="rId87"/>
    <p:sldId id="421" r:id="rId88"/>
    <p:sldId id="389" r:id="rId89"/>
    <p:sldId id="390" r:id="rId90"/>
    <p:sldId id="391" r:id="rId91"/>
    <p:sldId id="392" r:id="rId92"/>
    <p:sldId id="393" r:id="rId93"/>
    <p:sldId id="284" r:id="rId94"/>
    <p:sldId id="323" r:id="rId95"/>
    <p:sldId id="291" r:id="rId96"/>
    <p:sldId id="324" r:id="rId97"/>
    <p:sldId id="299" r:id="rId98"/>
    <p:sldId id="273" r:id="rId99"/>
    <p:sldId id="427" r:id="rId100"/>
    <p:sldId id="425" r:id="rId101"/>
    <p:sldId id="426" r:id="rId102"/>
    <p:sldId id="424" r:id="rId103"/>
    <p:sldId id="422" r:id="rId104"/>
    <p:sldId id="423" r:id="rId105"/>
    <p:sldId id="432" r:id="rId106"/>
    <p:sldId id="430" r:id="rId107"/>
    <p:sldId id="431" r:id="rId108"/>
  </p:sldIdLst>
  <p:sldSz cx="9144000" cy="6858000" type="screen4x3"/>
  <p:notesSz cx="6858000" cy="91440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kowski, Kathleen" initials="LK" lastIdx="2" clrIdx="0">
    <p:extLst>
      <p:ext uri="{19B8F6BF-5375-455C-9EA6-DF929625EA0E}">
        <p15:presenceInfo xmlns:p15="http://schemas.microsoft.com/office/powerpoint/2012/main" userId="S-1-5-21-1417001333-1682526488-839522115-66195" providerId="AD"/>
      </p:ext>
    </p:extLst>
  </p:cmAuthor>
  <p:cmAuthor id="2" name="Boyle, Nora" initials="BN" lastIdx="5" clrIdx="1">
    <p:extLst>
      <p:ext uri="{19B8F6BF-5375-455C-9EA6-DF929625EA0E}">
        <p15:presenceInfo xmlns:p15="http://schemas.microsoft.com/office/powerpoint/2012/main" userId="S-1-5-21-1417001333-1682526488-839522115-80461" providerId="AD"/>
      </p:ext>
    </p:extLst>
  </p:cmAuthor>
  <p:cmAuthor id="3" name="Shaughnessy, Megan" initials="SM" lastIdx="1" clrIdx="2">
    <p:extLst>
      <p:ext uri="{19B8F6BF-5375-455C-9EA6-DF929625EA0E}">
        <p15:presenceInfo xmlns:p15="http://schemas.microsoft.com/office/powerpoint/2012/main" userId="S-1-5-21-1417001333-1682526488-839522115-66111" providerId="AD"/>
      </p:ext>
    </p:extLst>
  </p:cmAuthor>
  <p:cmAuthor id="4" name="Contezac, Kathleen M" initials="CKM"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C2C"/>
    <a:srgbClr val="00AAD2"/>
    <a:srgbClr val="6799C8"/>
    <a:srgbClr val="A2958A"/>
    <a:srgbClr val="DEE2E3"/>
    <a:srgbClr val="BDBDBA"/>
    <a:srgbClr val="9AC2B9"/>
    <a:srgbClr val="00549E"/>
    <a:srgbClr val="FBB034"/>
    <a:srgbClr val="FDB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90012" autoAdjust="0"/>
  </p:normalViewPr>
  <p:slideViewPr>
    <p:cSldViewPr snapToGrid="0">
      <p:cViewPr varScale="1">
        <p:scale>
          <a:sx n="105" d="100"/>
          <a:sy n="105" d="100"/>
        </p:scale>
        <p:origin x="15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gs" Target="tags/tag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shaughnessy\Desktop\WIMCR%20Planning%20Docs\CCS%20Participation%20Chart.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hs.wistate.us.\1WW\Control\DHCAACtl\Bfm\Steve%20K\CCS\Trainings\CCS%20Claims%20since%202010%20D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Entities</c:v>
                </c:pt>
              </c:strCache>
            </c:strRef>
          </c:tx>
          <c:spPr>
            <a:solidFill>
              <a:srgbClr val="00549F"/>
            </a:solidFill>
            <a:ln>
              <a:noFill/>
            </a:ln>
            <a:effectLst>
              <a:softEdge rad="12700"/>
            </a:effectLst>
            <a:scene3d>
              <a:camera prst="orthographicFront"/>
              <a:lightRig rig="threePt" dir="t"/>
            </a:scene3d>
            <a:sp3d prstMaterial="dkEdge"/>
          </c:spPr>
          <c:invertIfNegative val="0"/>
          <c:trendline>
            <c:spPr>
              <a:ln w="19050" cap="rnd">
                <a:solidFill>
                  <a:schemeClr val="accent1"/>
                </a:solidFill>
                <a:prstDash val="sysDot"/>
              </a:ln>
              <a:effectLst/>
            </c:spPr>
            <c:trendlineType val="linear"/>
            <c:dispRSqr val="0"/>
            <c:dispEq val="0"/>
          </c:trendline>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General</c:formatCode>
                <c:ptCount val="11"/>
                <c:pt idx="0">
                  <c:v>8</c:v>
                </c:pt>
                <c:pt idx="1">
                  <c:v>15</c:v>
                </c:pt>
                <c:pt idx="2">
                  <c:v>17</c:v>
                </c:pt>
                <c:pt idx="3">
                  <c:v>20</c:v>
                </c:pt>
                <c:pt idx="4">
                  <c:v>26</c:v>
                </c:pt>
                <c:pt idx="5">
                  <c:v>28</c:v>
                </c:pt>
                <c:pt idx="6">
                  <c:v>28</c:v>
                </c:pt>
                <c:pt idx="7">
                  <c:v>28</c:v>
                </c:pt>
                <c:pt idx="8">
                  <c:v>31</c:v>
                </c:pt>
                <c:pt idx="9">
                  <c:v>35</c:v>
                </c:pt>
                <c:pt idx="10">
                  <c:v>60</c:v>
                </c:pt>
              </c:numCache>
            </c:numRef>
          </c:val>
        </c:ser>
        <c:dLbls>
          <c:showLegendKey val="0"/>
          <c:showVal val="0"/>
          <c:showCatName val="0"/>
          <c:showSerName val="0"/>
          <c:showPercent val="0"/>
          <c:showBubbleSize val="0"/>
        </c:dLbls>
        <c:gapWidth val="135"/>
        <c:overlap val="-27"/>
        <c:axId val="91519776"/>
        <c:axId val="91520336"/>
      </c:barChart>
      <c:catAx>
        <c:axId val="9151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20336"/>
        <c:crosses val="autoZero"/>
        <c:auto val="1"/>
        <c:lblAlgn val="ctr"/>
        <c:lblOffset val="100"/>
        <c:noMultiLvlLbl val="0"/>
      </c:catAx>
      <c:valAx>
        <c:axId val="9152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5197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6634878642439"/>
          <c:y val="1.9796858885871346E-2"/>
          <c:w val="0.86863365121357561"/>
          <c:h val="0.88157605820712681"/>
        </c:manualLayout>
      </c:layout>
      <c:barChart>
        <c:barDir val="col"/>
        <c:grouping val="clustered"/>
        <c:varyColors val="0"/>
        <c:ser>
          <c:idx val="0"/>
          <c:order val="0"/>
          <c:tx>
            <c:strRef>
              <c:f>Total!$B$4</c:f>
              <c:strCache>
                <c:ptCount val="1"/>
                <c:pt idx="0">
                  <c:v>Interim Claims</c:v>
                </c:pt>
              </c:strCache>
            </c:strRef>
          </c:tx>
          <c:spPr>
            <a:solidFill>
              <a:schemeClr val="accent1"/>
            </a:solidFill>
            <a:ln>
              <a:noFill/>
            </a:ln>
            <a:effectLst/>
          </c:spPr>
          <c:invertIfNegative val="0"/>
          <c:dLbls>
            <c:delete val="1"/>
          </c:dLbls>
          <c:trendline>
            <c:spPr>
              <a:ln w="19050" cap="rnd">
                <a:solidFill>
                  <a:schemeClr val="accent1"/>
                </a:solidFill>
                <a:prstDash val="sysDot"/>
              </a:ln>
              <a:effectLst/>
            </c:spPr>
            <c:trendlineType val="linear"/>
            <c:dispRSqr val="0"/>
            <c:dispEq val="0"/>
          </c:trendline>
          <c:cat>
            <c:numRef>
              <c:f>Total!$A$5:$A$9</c:f>
              <c:numCache>
                <c:formatCode>General</c:formatCode>
                <c:ptCount val="5"/>
                <c:pt idx="0">
                  <c:v>2010</c:v>
                </c:pt>
                <c:pt idx="1">
                  <c:v>2011</c:v>
                </c:pt>
                <c:pt idx="2">
                  <c:v>2012</c:v>
                </c:pt>
                <c:pt idx="3">
                  <c:v>2013</c:v>
                </c:pt>
                <c:pt idx="4">
                  <c:v>2014</c:v>
                </c:pt>
              </c:numCache>
            </c:numRef>
          </c:cat>
          <c:val>
            <c:numRef>
              <c:f>Total!$B$5:$B$9</c:f>
              <c:numCache>
                <c:formatCode>_(* #,##0_);_(* \(#,##0\);_(* "-"??_);_(@_)</c:formatCode>
                <c:ptCount val="5"/>
                <c:pt idx="0">
                  <c:v>8072606.5199992731</c:v>
                </c:pt>
                <c:pt idx="1">
                  <c:v>8852064.8499999456</c:v>
                </c:pt>
                <c:pt idx="2">
                  <c:v>9689198.8400011044</c:v>
                </c:pt>
                <c:pt idx="3">
                  <c:v>10533657.309999434</c:v>
                </c:pt>
                <c:pt idx="4">
                  <c:v>12517970.18000003</c:v>
                </c:pt>
              </c:numCache>
            </c:numRef>
          </c:val>
        </c:ser>
        <c:dLbls>
          <c:showLegendKey val="0"/>
          <c:showVal val="1"/>
          <c:showCatName val="0"/>
          <c:showSerName val="0"/>
          <c:showPercent val="0"/>
          <c:showBubbleSize val="0"/>
        </c:dLbls>
        <c:gapWidth val="219"/>
        <c:overlap val="-27"/>
        <c:axId val="91523136"/>
        <c:axId val="91523696"/>
      </c:barChart>
      <c:catAx>
        <c:axId val="9152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23696"/>
        <c:crosses val="autoZero"/>
        <c:auto val="1"/>
        <c:lblAlgn val="ctr"/>
        <c:lblOffset val="100"/>
        <c:noMultiLvlLbl val="0"/>
      </c:catAx>
      <c:valAx>
        <c:axId val="91523696"/>
        <c:scaling>
          <c:orientation val="minMax"/>
          <c:max val="13000000"/>
          <c:min val="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Dollars </a:t>
                </a:r>
                <a:r>
                  <a:rPr lang="en-US" dirty="0"/>
                  <a:t>in Millions</a:t>
                </a:r>
              </a:p>
            </c:rich>
          </c:tx>
          <c:layout>
            <c:manualLayout>
              <c:xMode val="edge"/>
              <c:yMode val="edge"/>
              <c:x val="2.7317442300416189E-2"/>
              <c:y val="0.425688593049580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23136"/>
        <c:crosses val="autoZero"/>
        <c:crossBetween val="between"/>
        <c:majorUnit val="1000000"/>
        <c:minorUnit val="400000"/>
        <c:dispUnits>
          <c:builtInUnit val="millions"/>
        </c:dispUnits>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3462B-3A88-4932-B075-958CC274D278}" type="doc">
      <dgm:prSet loTypeId="urn:microsoft.com/office/officeart/2005/8/layout/hProcess9" loCatId="process" qsTypeId="urn:microsoft.com/office/officeart/2005/8/quickstyle/simple1" qsCatId="simple" csTypeId="urn:microsoft.com/office/officeart/2005/8/colors/accent4_3" csCatId="accent4" phldr="1"/>
      <dgm:spPr/>
    </dgm:pt>
    <dgm:pt modelId="{AEDE592B-47EC-4BCD-85E2-E2600468F59D}">
      <dgm:prSet phldrT="[Text]" custT="1"/>
      <dgm:spPr>
        <a:solidFill>
          <a:srgbClr val="826300"/>
        </a:solidFill>
      </dgm:spPr>
      <dgm:t>
        <a:bodyPr anchor="t" anchorCtr="0"/>
        <a:lstStyle/>
        <a:p>
          <a:r>
            <a:rPr lang="en-US" sz="1500" b="1" dirty="0" smtClean="0">
              <a:latin typeface="Arial" panose="020B0604020202020204" pitchFamily="34" charset="0"/>
              <a:cs typeface="Arial" panose="020B0604020202020204" pitchFamily="34" charset="0"/>
            </a:rPr>
            <a:t>FEDERAL MEDICAID OVERSIGHT </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Centers for Medicare and Medicaid Services</a:t>
          </a:r>
        </a:p>
        <a:p>
          <a:endParaRPr lang="en-US" sz="1500" dirty="0" smtClean="0">
            <a:latin typeface="Arial" panose="020B0604020202020204" pitchFamily="34" charset="0"/>
            <a:cs typeface="Arial" panose="020B0604020202020204" pitchFamily="34" charset="0"/>
          </a:endParaRPr>
        </a:p>
        <a:p>
          <a:r>
            <a:rPr lang="en-US" sz="1500" i="1" dirty="0" smtClean="0">
              <a:latin typeface="Arial" panose="020B0604020202020204" pitchFamily="34" charset="0"/>
              <a:cs typeface="Arial" panose="020B0604020202020204" pitchFamily="34" charset="0"/>
            </a:rPr>
            <a:t>Sets federal requirements</a:t>
          </a:r>
          <a:endParaRPr lang="en-US" sz="1500" i="1" dirty="0">
            <a:latin typeface="Arial" panose="020B0604020202020204" pitchFamily="34" charset="0"/>
            <a:cs typeface="Arial" panose="020B0604020202020204" pitchFamily="34" charset="0"/>
          </a:endParaRPr>
        </a:p>
      </dgm:t>
    </dgm:pt>
    <dgm:pt modelId="{29378C19-A6E7-4839-B466-0516E92A9E92}" type="parTrans" cxnId="{CC402384-9019-4564-8E4D-9662849BE590}">
      <dgm:prSet/>
      <dgm:spPr/>
      <dgm:t>
        <a:bodyPr/>
        <a:lstStyle/>
        <a:p>
          <a:endParaRPr lang="en-US">
            <a:latin typeface="Arial" panose="020B0604020202020204" pitchFamily="34" charset="0"/>
            <a:cs typeface="Arial" panose="020B0604020202020204" pitchFamily="34" charset="0"/>
          </a:endParaRPr>
        </a:p>
      </dgm:t>
    </dgm:pt>
    <dgm:pt modelId="{8BA5E41C-0480-4D3C-AB71-9A2AF16C4A81}" type="sibTrans" cxnId="{CC402384-9019-4564-8E4D-9662849BE590}">
      <dgm:prSet/>
      <dgm:spPr/>
      <dgm:t>
        <a:bodyPr/>
        <a:lstStyle/>
        <a:p>
          <a:endParaRPr lang="en-US">
            <a:latin typeface="Arial" panose="020B0604020202020204" pitchFamily="34" charset="0"/>
            <a:cs typeface="Arial" panose="020B0604020202020204" pitchFamily="34" charset="0"/>
          </a:endParaRPr>
        </a:p>
      </dgm:t>
    </dgm:pt>
    <dgm:pt modelId="{C6B28715-ACE8-4509-9CFD-427D2F5BC16A}">
      <dgm:prSet phldrT="[Text]" custT="1"/>
      <dgm:spPr>
        <a:solidFill>
          <a:srgbClr val="BC8600"/>
        </a:solidFill>
      </dgm:spPr>
      <dgm:t>
        <a:bodyPr anchor="t" anchorCtr="0"/>
        <a:lstStyle/>
        <a:p>
          <a:r>
            <a:rPr lang="en-US" sz="1500" b="1" dirty="0" smtClean="0">
              <a:latin typeface="Arial" panose="020B0604020202020204" pitchFamily="34" charset="0"/>
              <a:cs typeface="Arial" panose="020B0604020202020204" pitchFamily="34" charset="0"/>
            </a:rPr>
            <a:t>STATE OVERSIGHT</a:t>
          </a:r>
        </a:p>
        <a:p>
          <a:endParaRPr lang="en-US" sz="1500" b="1" dirty="0" smtClean="0">
            <a:latin typeface="Arial" panose="020B0604020202020204" pitchFamily="34" charset="0"/>
            <a:cs typeface="Arial" panose="020B0604020202020204" pitchFamily="34" charset="0"/>
          </a:endParaRP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Department of Health Services</a:t>
          </a:r>
        </a:p>
        <a:p>
          <a:endParaRPr lang="en-US" sz="1500" dirty="0" smtClean="0">
            <a:latin typeface="Arial" panose="020B0604020202020204" pitchFamily="34" charset="0"/>
            <a:cs typeface="Arial" panose="020B0604020202020204" pitchFamily="34" charset="0"/>
          </a:endParaRPr>
        </a:p>
        <a:p>
          <a:r>
            <a:rPr lang="en-US" sz="1500" i="1" dirty="0" smtClean="0">
              <a:latin typeface="Arial" panose="020B0604020202020204" pitchFamily="34" charset="0"/>
              <a:cs typeface="Arial" panose="020B0604020202020204" pitchFamily="34" charset="0"/>
            </a:rPr>
            <a:t>Determines requirements for Wisconsin</a:t>
          </a:r>
        </a:p>
      </dgm:t>
    </dgm:pt>
    <dgm:pt modelId="{CAFA25AB-3117-4A17-B3BC-D43AD7BAC9F3}" type="parTrans" cxnId="{A56FDFD7-C81B-43E5-AB57-FAFB6687605E}">
      <dgm:prSet/>
      <dgm:spPr/>
      <dgm:t>
        <a:bodyPr/>
        <a:lstStyle/>
        <a:p>
          <a:endParaRPr lang="en-US">
            <a:latin typeface="Arial" panose="020B0604020202020204" pitchFamily="34" charset="0"/>
            <a:cs typeface="Arial" panose="020B0604020202020204" pitchFamily="34" charset="0"/>
          </a:endParaRPr>
        </a:p>
      </dgm:t>
    </dgm:pt>
    <dgm:pt modelId="{F7A73FE0-9566-4EE2-AAF0-21117E5CA9FF}" type="sibTrans" cxnId="{A56FDFD7-C81B-43E5-AB57-FAFB6687605E}">
      <dgm:prSet/>
      <dgm:spPr/>
      <dgm:t>
        <a:bodyPr/>
        <a:lstStyle/>
        <a:p>
          <a:endParaRPr lang="en-US">
            <a:latin typeface="Arial" panose="020B0604020202020204" pitchFamily="34" charset="0"/>
            <a:cs typeface="Arial" panose="020B0604020202020204" pitchFamily="34" charset="0"/>
          </a:endParaRPr>
        </a:p>
      </dgm:t>
    </dgm:pt>
    <dgm:pt modelId="{3145A28F-1273-4BFD-9AF8-927E00A41F18}">
      <dgm:prSet phldrT="[Text]" custT="1"/>
      <dgm:spPr>
        <a:solidFill>
          <a:srgbClr val="FEA900"/>
        </a:solidFill>
      </dgm:spPr>
      <dgm:t>
        <a:bodyPr anchor="t" anchorCtr="0"/>
        <a:lstStyle/>
        <a:p>
          <a:r>
            <a:rPr lang="en-US" sz="1500" b="1" dirty="0" smtClean="0">
              <a:latin typeface="Arial" panose="020B0604020202020204" pitchFamily="34" charset="0"/>
              <a:cs typeface="Arial" panose="020B0604020202020204" pitchFamily="34" charset="0"/>
            </a:rPr>
            <a:t>OPERATIONAL &amp; PROJECT OVERSIGHT</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Public Consulting Group</a:t>
          </a:r>
        </a:p>
        <a:p>
          <a:endParaRPr lang="en-US" sz="1500" dirty="0" smtClean="0">
            <a:latin typeface="Arial" panose="020B0604020202020204" pitchFamily="34" charset="0"/>
            <a:cs typeface="Arial" panose="020B0604020202020204" pitchFamily="34" charset="0"/>
          </a:endParaRPr>
        </a:p>
        <a:p>
          <a:r>
            <a:rPr lang="en-US" sz="1500" i="1" dirty="0" smtClean="0">
              <a:latin typeface="Arial" panose="020B0604020202020204" pitchFamily="34" charset="0"/>
              <a:cs typeface="Arial" panose="020B0604020202020204" pitchFamily="34" charset="0"/>
            </a:rPr>
            <a:t>Assists counties with program </a:t>
          </a:r>
          <a:r>
            <a:rPr lang="en-US" sz="1500" i="1" baseline="0" dirty="0" smtClean="0">
              <a:solidFill>
                <a:schemeClr val="bg1"/>
              </a:solidFill>
              <a:latin typeface="Arial" panose="020B0604020202020204" pitchFamily="34" charset="0"/>
              <a:cs typeface="Arial" panose="020B0604020202020204" pitchFamily="34" charset="0"/>
            </a:rPr>
            <a:t>requirements,</a:t>
          </a:r>
          <a:r>
            <a:rPr lang="en-US" sz="1500" i="1" dirty="0" smtClean="0">
              <a:solidFill>
                <a:schemeClr val="bg1"/>
              </a:solidFill>
              <a:latin typeface="Arial" panose="020B0604020202020204" pitchFamily="34" charset="0"/>
              <a:cs typeface="Arial" panose="020B0604020202020204" pitchFamily="34" charset="0"/>
            </a:rPr>
            <a:t> </a:t>
          </a:r>
          <a:r>
            <a:rPr lang="en-US" sz="1500" i="1" dirty="0" smtClean="0">
              <a:latin typeface="Arial" panose="020B0604020202020204" pitchFamily="34" charset="0"/>
              <a:cs typeface="Arial" panose="020B0604020202020204" pitchFamily="34" charset="0"/>
            </a:rPr>
            <a:t>completes desk review</a:t>
          </a:r>
          <a:endParaRPr lang="en-US" sz="1500" i="1" dirty="0">
            <a:latin typeface="Arial" panose="020B0604020202020204" pitchFamily="34" charset="0"/>
            <a:cs typeface="Arial" panose="020B0604020202020204" pitchFamily="34" charset="0"/>
          </a:endParaRPr>
        </a:p>
      </dgm:t>
    </dgm:pt>
    <dgm:pt modelId="{B8877134-96A2-43D8-9D38-5ED5D331F7D9}" type="parTrans" cxnId="{156B37E2-24DB-47D3-822C-EB0A7F9A651A}">
      <dgm:prSet/>
      <dgm:spPr/>
      <dgm:t>
        <a:bodyPr/>
        <a:lstStyle/>
        <a:p>
          <a:endParaRPr lang="en-US">
            <a:latin typeface="Arial" panose="020B0604020202020204" pitchFamily="34" charset="0"/>
            <a:cs typeface="Arial" panose="020B0604020202020204" pitchFamily="34" charset="0"/>
          </a:endParaRPr>
        </a:p>
      </dgm:t>
    </dgm:pt>
    <dgm:pt modelId="{62063D15-EC37-4096-AEE5-21765BEDBE5B}" type="sibTrans" cxnId="{156B37E2-24DB-47D3-822C-EB0A7F9A651A}">
      <dgm:prSet/>
      <dgm:spPr/>
      <dgm:t>
        <a:bodyPr/>
        <a:lstStyle/>
        <a:p>
          <a:endParaRPr lang="en-US">
            <a:latin typeface="Arial" panose="020B0604020202020204" pitchFamily="34" charset="0"/>
            <a:cs typeface="Arial" panose="020B0604020202020204" pitchFamily="34" charset="0"/>
          </a:endParaRPr>
        </a:p>
      </dgm:t>
    </dgm:pt>
    <dgm:pt modelId="{DD9BB304-B269-411A-B2FF-90AF3E70E0DA}">
      <dgm:prSet custT="1"/>
      <dgm:spPr>
        <a:solidFill>
          <a:srgbClr val="FFC15B"/>
        </a:solidFill>
      </dgm:spPr>
      <dgm:t>
        <a:bodyPr anchor="t" anchorCtr="0"/>
        <a:lstStyle/>
        <a:p>
          <a:r>
            <a:rPr lang="en-US" sz="1500" b="1" dirty="0" smtClean="0">
              <a:latin typeface="Arial" panose="020B0604020202020204" pitchFamily="34" charset="0"/>
              <a:cs typeface="Arial" panose="020B0604020202020204" pitchFamily="34" charset="0"/>
            </a:rPr>
            <a:t>DAY</a:t>
          </a:r>
          <a:r>
            <a:rPr lang="en-US" sz="1500" b="1" dirty="0" smtClean="0">
              <a:solidFill>
                <a:schemeClr val="bg1"/>
              </a:solidFill>
              <a:latin typeface="Arial" panose="020B0604020202020204" pitchFamily="34" charset="0"/>
              <a:cs typeface="Arial" panose="020B0604020202020204" pitchFamily="34" charset="0"/>
            </a:rPr>
            <a:t>-</a:t>
          </a:r>
          <a:r>
            <a:rPr lang="en-US" sz="1500" b="1" dirty="0" smtClean="0">
              <a:latin typeface="Arial" panose="020B0604020202020204" pitchFamily="34" charset="0"/>
              <a:cs typeface="Arial" panose="020B0604020202020204" pitchFamily="34" charset="0"/>
            </a:rPr>
            <a:t>TO</a:t>
          </a:r>
          <a:r>
            <a:rPr lang="en-US" sz="1500" b="1" dirty="0" smtClean="0">
              <a:solidFill>
                <a:schemeClr val="bg1"/>
              </a:solidFill>
              <a:latin typeface="Arial" panose="020B0604020202020204" pitchFamily="34" charset="0"/>
              <a:cs typeface="Arial" panose="020B0604020202020204" pitchFamily="34" charset="0"/>
            </a:rPr>
            <a:t>-</a:t>
          </a:r>
          <a:r>
            <a:rPr lang="en-US" sz="1500" b="1" dirty="0" smtClean="0">
              <a:latin typeface="Arial" panose="020B0604020202020204" pitchFamily="34" charset="0"/>
              <a:cs typeface="Arial" panose="020B0604020202020204" pitchFamily="34" charset="0"/>
            </a:rPr>
            <a:t>DAY OPERATIONS AND OVERSIGHT</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Counties and Agencies</a:t>
          </a:r>
        </a:p>
        <a:p>
          <a:endParaRPr lang="en-US" sz="1500" dirty="0" smtClean="0">
            <a:latin typeface="Arial" panose="020B0604020202020204" pitchFamily="34" charset="0"/>
            <a:cs typeface="Arial" panose="020B0604020202020204" pitchFamily="34" charset="0"/>
          </a:endParaRPr>
        </a:p>
        <a:p>
          <a:r>
            <a:rPr lang="en-US" sz="1500" i="1" dirty="0" smtClean="0">
              <a:latin typeface="Arial" panose="020B0604020202020204" pitchFamily="34" charset="0"/>
              <a:cs typeface="Arial" panose="020B0604020202020204" pitchFamily="34" charset="0"/>
            </a:rPr>
            <a:t>Manages all </a:t>
          </a:r>
          <a:r>
            <a:rPr lang="en-US" sz="1500" i="1" baseline="0" dirty="0" smtClean="0">
              <a:solidFill>
                <a:schemeClr val="bg1"/>
              </a:solidFill>
              <a:latin typeface="Arial" panose="020B0604020202020204" pitchFamily="34" charset="0"/>
              <a:cs typeface="Arial" panose="020B0604020202020204" pitchFamily="34" charset="0"/>
            </a:rPr>
            <a:t>program requirements, </a:t>
          </a:r>
          <a:r>
            <a:rPr lang="en-US" sz="1500" i="1" strike="noStrike" baseline="0" dirty="0" smtClean="0">
              <a:solidFill>
                <a:schemeClr val="bg1"/>
              </a:solidFill>
              <a:latin typeface="Arial" panose="020B0604020202020204" pitchFamily="34" charset="0"/>
              <a:cs typeface="Arial" panose="020B0604020202020204" pitchFamily="34" charset="0"/>
            </a:rPr>
            <a:t>m</a:t>
          </a:r>
          <a:r>
            <a:rPr lang="en-US" sz="1500" i="1" baseline="0" dirty="0" smtClean="0">
              <a:solidFill>
                <a:schemeClr val="bg1"/>
              </a:solidFill>
              <a:latin typeface="Arial" panose="020B0604020202020204" pitchFamily="34" charset="0"/>
              <a:cs typeface="Arial" panose="020B0604020202020204" pitchFamily="34" charset="0"/>
            </a:rPr>
            <a:t>aintains compliance, completes cost report</a:t>
          </a:r>
          <a:endParaRPr lang="en-US" sz="1500" i="1" baseline="0" dirty="0">
            <a:solidFill>
              <a:schemeClr val="bg1"/>
            </a:solidFill>
            <a:latin typeface="Arial" panose="020B0604020202020204" pitchFamily="34" charset="0"/>
            <a:cs typeface="Arial" panose="020B0604020202020204" pitchFamily="34" charset="0"/>
          </a:endParaRPr>
        </a:p>
      </dgm:t>
    </dgm:pt>
    <dgm:pt modelId="{AF9806A1-EC13-469D-BA09-600468987DDA}" type="parTrans" cxnId="{F3FC996D-6486-473C-A06F-151FE41F7DBB}">
      <dgm:prSet/>
      <dgm:spPr/>
      <dgm:t>
        <a:bodyPr/>
        <a:lstStyle/>
        <a:p>
          <a:endParaRPr lang="en-US">
            <a:latin typeface="Arial" panose="020B0604020202020204" pitchFamily="34" charset="0"/>
            <a:cs typeface="Arial" panose="020B0604020202020204" pitchFamily="34" charset="0"/>
          </a:endParaRPr>
        </a:p>
      </dgm:t>
    </dgm:pt>
    <dgm:pt modelId="{6E14B86B-FDA9-487A-81A0-4CD717D1B855}" type="sibTrans" cxnId="{F3FC996D-6486-473C-A06F-151FE41F7DBB}">
      <dgm:prSet/>
      <dgm:spPr/>
      <dgm:t>
        <a:bodyPr/>
        <a:lstStyle/>
        <a:p>
          <a:endParaRPr lang="en-US">
            <a:latin typeface="Arial" panose="020B0604020202020204" pitchFamily="34" charset="0"/>
            <a:cs typeface="Arial" panose="020B0604020202020204" pitchFamily="34" charset="0"/>
          </a:endParaRPr>
        </a:p>
      </dgm:t>
    </dgm:pt>
    <dgm:pt modelId="{8003D107-2B3D-4477-BF9E-6135BEDA82B2}" type="pres">
      <dgm:prSet presAssocID="{1B53462B-3A88-4932-B075-958CC274D278}" presName="CompostProcess" presStyleCnt="0">
        <dgm:presLayoutVars>
          <dgm:dir/>
          <dgm:resizeHandles val="exact"/>
        </dgm:presLayoutVars>
      </dgm:prSet>
      <dgm:spPr/>
    </dgm:pt>
    <dgm:pt modelId="{DC93CC32-F518-4041-BD86-7805DEB6F3D2}" type="pres">
      <dgm:prSet presAssocID="{1B53462B-3A88-4932-B075-958CC274D278}" presName="arrow" presStyleLbl="bgShp" presStyleIdx="0" presStyleCnt="1" custScaleX="117647" custScaleY="39880" custLinFactNeighborX="6536" custLinFactNeighborY="72061"/>
      <dgm:spPr/>
    </dgm:pt>
    <dgm:pt modelId="{AF8A8E8C-A600-499B-93AD-6038B917AA61}" type="pres">
      <dgm:prSet presAssocID="{1B53462B-3A88-4932-B075-958CC274D278}" presName="linearProcess" presStyleCnt="0"/>
      <dgm:spPr/>
    </dgm:pt>
    <dgm:pt modelId="{372730EB-7311-4B2D-96B4-385D7C32FF35}" type="pres">
      <dgm:prSet presAssocID="{AEDE592B-47EC-4BCD-85E2-E2600468F59D}" presName="textNode" presStyleLbl="node1" presStyleIdx="0" presStyleCnt="4" custScaleY="185185">
        <dgm:presLayoutVars>
          <dgm:bulletEnabled val="1"/>
        </dgm:presLayoutVars>
      </dgm:prSet>
      <dgm:spPr/>
      <dgm:t>
        <a:bodyPr/>
        <a:lstStyle/>
        <a:p>
          <a:endParaRPr lang="en-US"/>
        </a:p>
      </dgm:t>
    </dgm:pt>
    <dgm:pt modelId="{DF50A9EF-30CA-4092-B5E0-4AD8E090A2E7}" type="pres">
      <dgm:prSet presAssocID="{8BA5E41C-0480-4D3C-AB71-9A2AF16C4A81}" presName="sibTrans" presStyleCnt="0"/>
      <dgm:spPr/>
    </dgm:pt>
    <dgm:pt modelId="{59155A60-0CE8-43F1-BB2C-17F68E7E9CC3}" type="pres">
      <dgm:prSet presAssocID="{C6B28715-ACE8-4509-9CFD-427D2F5BC16A}" presName="textNode" presStyleLbl="node1" presStyleIdx="1" presStyleCnt="4" custScaleY="185185">
        <dgm:presLayoutVars>
          <dgm:bulletEnabled val="1"/>
        </dgm:presLayoutVars>
      </dgm:prSet>
      <dgm:spPr/>
      <dgm:t>
        <a:bodyPr/>
        <a:lstStyle/>
        <a:p>
          <a:endParaRPr lang="en-US"/>
        </a:p>
      </dgm:t>
    </dgm:pt>
    <dgm:pt modelId="{CDC9B413-99FD-431D-8CC1-4765AFE4FE81}" type="pres">
      <dgm:prSet presAssocID="{F7A73FE0-9566-4EE2-AAF0-21117E5CA9FF}" presName="sibTrans" presStyleCnt="0"/>
      <dgm:spPr/>
    </dgm:pt>
    <dgm:pt modelId="{C8A8E136-442C-48F9-8399-9E835B738F09}" type="pres">
      <dgm:prSet presAssocID="{3145A28F-1273-4BFD-9AF8-927E00A41F18}" presName="textNode" presStyleLbl="node1" presStyleIdx="2" presStyleCnt="4" custScaleY="185185">
        <dgm:presLayoutVars>
          <dgm:bulletEnabled val="1"/>
        </dgm:presLayoutVars>
      </dgm:prSet>
      <dgm:spPr/>
      <dgm:t>
        <a:bodyPr/>
        <a:lstStyle/>
        <a:p>
          <a:endParaRPr lang="en-US"/>
        </a:p>
      </dgm:t>
    </dgm:pt>
    <dgm:pt modelId="{45E49C30-B808-410F-935F-4793627FB8B3}" type="pres">
      <dgm:prSet presAssocID="{62063D15-EC37-4096-AEE5-21765BEDBE5B}" presName="sibTrans" presStyleCnt="0"/>
      <dgm:spPr/>
    </dgm:pt>
    <dgm:pt modelId="{72045D60-3409-4F1A-AEC7-CB833848E5AB}" type="pres">
      <dgm:prSet presAssocID="{DD9BB304-B269-411A-B2FF-90AF3E70E0DA}" presName="textNode" presStyleLbl="node1" presStyleIdx="3" presStyleCnt="4" custScaleY="185185">
        <dgm:presLayoutVars>
          <dgm:bulletEnabled val="1"/>
        </dgm:presLayoutVars>
      </dgm:prSet>
      <dgm:spPr/>
      <dgm:t>
        <a:bodyPr/>
        <a:lstStyle/>
        <a:p>
          <a:endParaRPr lang="en-US"/>
        </a:p>
      </dgm:t>
    </dgm:pt>
  </dgm:ptLst>
  <dgm:cxnLst>
    <dgm:cxn modelId="{156B37E2-24DB-47D3-822C-EB0A7F9A651A}" srcId="{1B53462B-3A88-4932-B075-958CC274D278}" destId="{3145A28F-1273-4BFD-9AF8-927E00A41F18}" srcOrd="2" destOrd="0" parTransId="{B8877134-96A2-43D8-9D38-5ED5D331F7D9}" sibTransId="{62063D15-EC37-4096-AEE5-21765BEDBE5B}"/>
    <dgm:cxn modelId="{58FA9AD8-480F-4247-99E7-A3BB87AD07E9}" type="presOf" srcId="{DD9BB304-B269-411A-B2FF-90AF3E70E0DA}" destId="{72045D60-3409-4F1A-AEC7-CB833848E5AB}" srcOrd="0" destOrd="0" presId="urn:microsoft.com/office/officeart/2005/8/layout/hProcess9"/>
    <dgm:cxn modelId="{F3FC996D-6486-473C-A06F-151FE41F7DBB}" srcId="{1B53462B-3A88-4932-B075-958CC274D278}" destId="{DD9BB304-B269-411A-B2FF-90AF3E70E0DA}" srcOrd="3" destOrd="0" parTransId="{AF9806A1-EC13-469D-BA09-600468987DDA}" sibTransId="{6E14B86B-FDA9-487A-81A0-4CD717D1B855}"/>
    <dgm:cxn modelId="{CF96D27F-E338-436B-9400-12FF45935BBA}" type="presOf" srcId="{1B53462B-3A88-4932-B075-958CC274D278}" destId="{8003D107-2B3D-4477-BF9E-6135BEDA82B2}" srcOrd="0" destOrd="0" presId="urn:microsoft.com/office/officeart/2005/8/layout/hProcess9"/>
    <dgm:cxn modelId="{AEFC5551-44FC-4B75-9A35-D8935784D35F}" type="presOf" srcId="{AEDE592B-47EC-4BCD-85E2-E2600468F59D}" destId="{372730EB-7311-4B2D-96B4-385D7C32FF35}" srcOrd="0" destOrd="0" presId="urn:microsoft.com/office/officeart/2005/8/layout/hProcess9"/>
    <dgm:cxn modelId="{CC402384-9019-4564-8E4D-9662849BE590}" srcId="{1B53462B-3A88-4932-B075-958CC274D278}" destId="{AEDE592B-47EC-4BCD-85E2-E2600468F59D}" srcOrd="0" destOrd="0" parTransId="{29378C19-A6E7-4839-B466-0516E92A9E92}" sibTransId="{8BA5E41C-0480-4D3C-AB71-9A2AF16C4A81}"/>
    <dgm:cxn modelId="{A56FDFD7-C81B-43E5-AB57-FAFB6687605E}" srcId="{1B53462B-3A88-4932-B075-958CC274D278}" destId="{C6B28715-ACE8-4509-9CFD-427D2F5BC16A}" srcOrd="1" destOrd="0" parTransId="{CAFA25AB-3117-4A17-B3BC-D43AD7BAC9F3}" sibTransId="{F7A73FE0-9566-4EE2-AAF0-21117E5CA9FF}"/>
    <dgm:cxn modelId="{E287C853-4D35-408F-BA8F-BC50B31F004A}" type="presOf" srcId="{C6B28715-ACE8-4509-9CFD-427D2F5BC16A}" destId="{59155A60-0CE8-43F1-BB2C-17F68E7E9CC3}" srcOrd="0" destOrd="0" presId="urn:microsoft.com/office/officeart/2005/8/layout/hProcess9"/>
    <dgm:cxn modelId="{5BC72B4F-07D9-4323-A21C-6CF0BE56999B}" type="presOf" srcId="{3145A28F-1273-4BFD-9AF8-927E00A41F18}" destId="{C8A8E136-442C-48F9-8399-9E835B738F09}" srcOrd="0" destOrd="0" presId="urn:microsoft.com/office/officeart/2005/8/layout/hProcess9"/>
    <dgm:cxn modelId="{0B40E54B-90C0-43DE-A752-AF1B56665587}" type="presParOf" srcId="{8003D107-2B3D-4477-BF9E-6135BEDA82B2}" destId="{DC93CC32-F518-4041-BD86-7805DEB6F3D2}" srcOrd="0" destOrd="0" presId="urn:microsoft.com/office/officeart/2005/8/layout/hProcess9"/>
    <dgm:cxn modelId="{BD65776C-E9D0-4811-9E2B-94184AC0E342}" type="presParOf" srcId="{8003D107-2B3D-4477-BF9E-6135BEDA82B2}" destId="{AF8A8E8C-A600-499B-93AD-6038B917AA61}" srcOrd="1" destOrd="0" presId="urn:microsoft.com/office/officeart/2005/8/layout/hProcess9"/>
    <dgm:cxn modelId="{92FAEB45-8D24-487C-AD7D-44C322EFA16D}" type="presParOf" srcId="{AF8A8E8C-A600-499B-93AD-6038B917AA61}" destId="{372730EB-7311-4B2D-96B4-385D7C32FF35}" srcOrd="0" destOrd="0" presId="urn:microsoft.com/office/officeart/2005/8/layout/hProcess9"/>
    <dgm:cxn modelId="{F1118E9D-188C-48FA-B1BF-4702750EF4E9}" type="presParOf" srcId="{AF8A8E8C-A600-499B-93AD-6038B917AA61}" destId="{DF50A9EF-30CA-4092-B5E0-4AD8E090A2E7}" srcOrd="1" destOrd="0" presId="urn:microsoft.com/office/officeart/2005/8/layout/hProcess9"/>
    <dgm:cxn modelId="{34EDB9AC-57EE-4748-884C-198865C731BC}" type="presParOf" srcId="{AF8A8E8C-A600-499B-93AD-6038B917AA61}" destId="{59155A60-0CE8-43F1-BB2C-17F68E7E9CC3}" srcOrd="2" destOrd="0" presId="urn:microsoft.com/office/officeart/2005/8/layout/hProcess9"/>
    <dgm:cxn modelId="{A62957B0-FB7E-47CC-8D5A-EBF69E4120DA}" type="presParOf" srcId="{AF8A8E8C-A600-499B-93AD-6038B917AA61}" destId="{CDC9B413-99FD-431D-8CC1-4765AFE4FE81}" srcOrd="3" destOrd="0" presId="urn:microsoft.com/office/officeart/2005/8/layout/hProcess9"/>
    <dgm:cxn modelId="{3CE69F13-A77B-45E3-B7A8-D389A9E1C904}" type="presParOf" srcId="{AF8A8E8C-A600-499B-93AD-6038B917AA61}" destId="{C8A8E136-442C-48F9-8399-9E835B738F09}" srcOrd="4" destOrd="0" presId="urn:microsoft.com/office/officeart/2005/8/layout/hProcess9"/>
    <dgm:cxn modelId="{F0222B06-32A9-4530-B530-0C42F3FB0820}" type="presParOf" srcId="{AF8A8E8C-A600-499B-93AD-6038B917AA61}" destId="{45E49C30-B808-410F-935F-4793627FB8B3}" srcOrd="5" destOrd="0" presId="urn:microsoft.com/office/officeart/2005/8/layout/hProcess9"/>
    <dgm:cxn modelId="{9E56F325-B518-4227-81A9-11277B2DF4A8}" type="presParOf" srcId="{AF8A8E8C-A600-499B-93AD-6038B917AA61}" destId="{72045D60-3409-4F1A-AEC7-CB833848E5A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F63FA-C89A-4425-AC5D-D28872EDEA9A}" type="datetimeFigureOut">
              <a:rPr lang="en-US" smtClean="0"/>
              <a:t>5/15/2015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CA925-CE2C-4402-8D7B-65E30C3195DE}" type="slidenum">
              <a:rPr lang="en-US" smtClean="0"/>
              <a:t>‹#›</a:t>
            </a:fld>
            <a:endParaRPr lang="en-US" dirty="0"/>
          </a:p>
        </p:txBody>
      </p:sp>
    </p:spTree>
    <p:extLst>
      <p:ext uri="{BB962C8B-B14F-4D97-AF65-F5344CB8AC3E}">
        <p14:creationId xmlns:p14="http://schemas.microsoft.com/office/powerpoint/2010/main" val="401598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98AE-CB8D-4DDD-AFE3-D87F86449C7E}" type="slidenum">
              <a:rPr lang="en-US" smtClean="0"/>
              <a:t>25</a:t>
            </a:fld>
            <a:endParaRPr lang="en-US" dirty="0"/>
          </a:p>
        </p:txBody>
      </p:sp>
    </p:spTree>
    <p:extLst>
      <p:ext uri="{BB962C8B-B14F-4D97-AF65-F5344CB8AC3E}">
        <p14:creationId xmlns:p14="http://schemas.microsoft.com/office/powerpoint/2010/main" val="287970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98AE-CB8D-4DDD-AFE3-D87F86449C7E}" type="slidenum">
              <a:rPr lang="en-US" smtClean="0"/>
              <a:t>26</a:t>
            </a:fld>
            <a:endParaRPr lang="en-US" dirty="0"/>
          </a:p>
        </p:txBody>
      </p:sp>
    </p:spTree>
    <p:extLst>
      <p:ext uri="{BB962C8B-B14F-4D97-AF65-F5344CB8AC3E}">
        <p14:creationId xmlns:p14="http://schemas.microsoft.com/office/powerpoint/2010/main" val="366429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28</a:t>
            </a:fld>
            <a:endParaRPr lang="en-US" dirty="0"/>
          </a:p>
        </p:txBody>
      </p:sp>
    </p:spTree>
    <p:extLst>
      <p:ext uri="{BB962C8B-B14F-4D97-AF65-F5344CB8AC3E}">
        <p14:creationId xmlns:p14="http://schemas.microsoft.com/office/powerpoint/2010/main" val="65597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58</a:t>
            </a:fld>
            <a:endParaRPr lang="en-US" dirty="0"/>
          </a:p>
        </p:txBody>
      </p:sp>
    </p:spTree>
    <p:extLst>
      <p:ext uri="{BB962C8B-B14F-4D97-AF65-F5344CB8AC3E}">
        <p14:creationId xmlns:p14="http://schemas.microsoft.com/office/powerpoint/2010/main" val="95814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98AE-CB8D-4DDD-AFE3-D87F86449C7E}" type="slidenum">
              <a:rPr lang="en-US" smtClean="0"/>
              <a:t>72</a:t>
            </a:fld>
            <a:endParaRPr lang="en-US" dirty="0"/>
          </a:p>
        </p:txBody>
      </p:sp>
    </p:spTree>
    <p:extLst>
      <p:ext uri="{BB962C8B-B14F-4D97-AF65-F5344CB8AC3E}">
        <p14:creationId xmlns:p14="http://schemas.microsoft.com/office/powerpoint/2010/main" val="299499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98AE-CB8D-4DDD-AFE3-D87F86449C7E}" type="slidenum">
              <a:rPr lang="en-US" smtClean="0"/>
              <a:t>89</a:t>
            </a:fld>
            <a:endParaRPr lang="en-US" dirty="0"/>
          </a:p>
        </p:txBody>
      </p:sp>
    </p:spTree>
    <p:extLst>
      <p:ext uri="{BB962C8B-B14F-4D97-AF65-F5344CB8AC3E}">
        <p14:creationId xmlns:p14="http://schemas.microsoft.com/office/powerpoint/2010/main" val="55862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98AE-CB8D-4DDD-AFE3-D87F86449C7E}" type="slidenum">
              <a:rPr lang="en-US" smtClean="0"/>
              <a:t>91</a:t>
            </a:fld>
            <a:endParaRPr lang="en-US" dirty="0"/>
          </a:p>
        </p:txBody>
      </p:sp>
    </p:spTree>
    <p:extLst>
      <p:ext uri="{BB962C8B-B14F-4D97-AF65-F5344CB8AC3E}">
        <p14:creationId xmlns:p14="http://schemas.microsoft.com/office/powerpoint/2010/main" val="311392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98AE-CB8D-4DDD-AFE3-D87F86449C7E}" type="slidenum">
              <a:rPr lang="en-US" smtClean="0"/>
              <a:t>92</a:t>
            </a:fld>
            <a:endParaRPr lang="en-US" dirty="0"/>
          </a:p>
        </p:txBody>
      </p:sp>
    </p:spTree>
    <p:extLst>
      <p:ext uri="{BB962C8B-B14F-4D97-AF65-F5344CB8AC3E}">
        <p14:creationId xmlns:p14="http://schemas.microsoft.com/office/powerpoint/2010/main" val="536084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S New Tech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85"/>
          <a:stretch/>
        </p:blipFill>
        <p:spPr>
          <a:xfrm>
            <a:off x="0" y="0"/>
            <a:ext cx="4432300"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17434" y="5847757"/>
            <a:ext cx="1828800" cy="619745"/>
          </a:xfrm>
          <a:prstGeom prst="rect">
            <a:avLst/>
          </a:prstGeom>
        </p:spPr>
      </p:pic>
    </p:spTree>
    <p:extLst>
      <p:ext uri="{BB962C8B-B14F-4D97-AF65-F5344CB8AC3E}">
        <p14:creationId xmlns:p14="http://schemas.microsoft.com/office/powerpoint/2010/main" val="2292927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S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3200">
                <a:solidFill>
                  <a:srgbClr val="00AAD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smtClean="0"/>
              <a:t>www.pcghealth.com | CCS/WIMCR 2014 Cost Report </a:t>
            </a:r>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1744127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CG Presentation End">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742" y="2058265"/>
            <a:ext cx="2996513" cy="2286000"/>
          </a:xfrm>
          <a:prstGeom prst="rect">
            <a:avLst/>
          </a:prstGeom>
        </p:spPr>
      </p:pic>
      <p:sp>
        <p:nvSpPr>
          <p:cNvPr id="2" name="TextBox 1"/>
          <p:cNvSpPr txBox="1"/>
          <p:nvPr userDrawn="1"/>
        </p:nvSpPr>
        <p:spPr>
          <a:xfrm>
            <a:off x="0" y="5896947"/>
            <a:ext cx="9144000" cy="276999"/>
          </a:xfrm>
          <a:prstGeom prst="rect">
            <a:avLst/>
          </a:prstGeom>
          <a:no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www.publicconsultinggroup.com</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1330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pic>
        <p:nvPicPr>
          <p:cNvPr id="4" name="Picture 7" descr="EDU_PPT_inside_3.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2286000" y="1295399"/>
            <a:ext cx="6400800" cy="4352925"/>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4572000" y="6172208"/>
            <a:ext cx="2895600" cy="365125"/>
          </a:xfrm>
          <a:prstGeom prst="rect">
            <a:avLst/>
          </a:prstGeom>
        </p:spPr>
        <p:txBody>
          <a:bodyPr/>
          <a:lstStyle>
            <a:lvl1pPr>
              <a:defRPr/>
            </a:lvl1pPr>
          </a:lstStyle>
          <a:p>
            <a:pPr>
              <a:defRPr/>
            </a:pPr>
            <a:r>
              <a:rPr lang="en-US" dirty="0" smtClean="0">
                <a:solidFill>
                  <a:srgbClr val="062343">
                    <a:tint val="75000"/>
                  </a:srgbClr>
                </a:solidFill>
              </a:rPr>
              <a:t>www.pcghealth.com | CCS/WIMCR 2014 Cost Report </a:t>
            </a:r>
            <a:endParaRPr lang="en-US" dirty="0">
              <a:solidFill>
                <a:srgbClr val="062343">
                  <a:tint val="75000"/>
                </a:srgbClr>
              </a:solidFill>
            </a:endParaRPr>
          </a:p>
        </p:txBody>
      </p:sp>
      <p:sp>
        <p:nvSpPr>
          <p:cNvPr id="6" name="Slide Number Placeholder 5"/>
          <p:cNvSpPr>
            <a:spLocks noGrp="1"/>
          </p:cNvSpPr>
          <p:nvPr>
            <p:ph type="sldNum" sz="quarter" idx="11"/>
          </p:nvPr>
        </p:nvSpPr>
        <p:spPr>
          <a:xfrm>
            <a:off x="7620000" y="6172208"/>
            <a:ext cx="1066800" cy="365125"/>
          </a:xfrm>
          <a:prstGeom prst="rect">
            <a:avLst/>
          </a:prstGeom>
        </p:spPr>
        <p:txBody>
          <a:bodyPr/>
          <a:lstStyle>
            <a:lvl1pPr>
              <a:defRPr/>
            </a:lvl1pPr>
          </a:lstStyle>
          <a:p>
            <a:pPr>
              <a:defRPr/>
            </a:pPr>
            <a:fld id="{7CACA184-F4B5-4AE5-8922-89A910C13536}" type="slidenum">
              <a:rPr lang="en-US">
                <a:solidFill>
                  <a:srgbClr val="062343">
                    <a:tint val="75000"/>
                  </a:srgbClr>
                </a:solidFill>
              </a:rPr>
              <a:pPr>
                <a:defRPr/>
              </a:pPr>
              <a:t>‹#›</a:t>
            </a:fld>
            <a:endParaRPr lang="en-US" dirty="0">
              <a:solidFill>
                <a:srgbClr val="062343">
                  <a:tint val="75000"/>
                </a:srgbClr>
              </a:solidFill>
            </a:endParaRPr>
          </a:p>
        </p:txBody>
      </p:sp>
      <p:sp>
        <p:nvSpPr>
          <p:cNvPr id="8" name="Title Placeholder 1"/>
          <p:cNvSpPr>
            <a:spLocks noGrp="1"/>
          </p:cNvSpPr>
          <p:nvPr>
            <p:ph type="title"/>
          </p:nvPr>
        </p:nvSpPr>
        <p:spPr>
          <a:xfrm>
            <a:off x="2266950" y="270588"/>
            <a:ext cx="62484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3714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71026" y="1371600"/>
            <a:ext cx="5079522" cy="38100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Content Placeholder 2"/>
          <p:cNvSpPr>
            <a:spLocks noGrp="1"/>
          </p:cNvSpPr>
          <p:nvPr>
            <p:ph idx="13"/>
          </p:nvPr>
        </p:nvSpPr>
        <p:spPr>
          <a:xfrm>
            <a:off x="533400" y="1371600"/>
            <a:ext cx="3200400" cy="38100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4"/>
          </p:nvPr>
        </p:nvSpPr>
        <p:spPr>
          <a:xfrm>
            <a:off x="4572000" y="6172208"/>
            <a:ext cx="2895600" cy="365125"/>
          </a:xfrm>
          <a:prstGeom prst="rect">
            <a:avLst/>
          </a:prstGeom>
        </p:spPr>
        <p:txBody>
          <a:bodyPr/>
          <a:lstStyle>
            <a:lvl1pPr>
              <a:defRPr/>
            </a:lvl1pPr>
          </a:lstStyle>
          <a:p>
            <a:pPr>
              <a:defRPr/>
            </a:pPr>
            <a:r>
              <a:rPr lang="en-US" dirty="0" smtClean="0">
                <a:solidFill>
                  <a:srgbClr val="062343">
                    <a:tint val="75000"/>
                  </a:srgbClr>
                </a:solidFill>
              </a:rPr>
              <a:t>www.pcghealth.com | CCS/WIMCR 2014 Cost Report </a:t>
            </a:r>
            <a:endParaRPr lang="en-US" dirty="0">
              <a:solidFill>
                <a:srgbClr val="062343">
                  <a:tint val="75000"/>
                </a:srgbClr>
              </a:solidFill>
            </a:endParaRPr>
          </a:p>
        </p:txBody>
      </p:sp>
      <p:sp>
        <p:nvSpPr>
          <p:cNvPr id="6" name="Slide Number Placeholder 5"/>
          <p:cNvSpPr>
            <a:spLocks noGrp="1"/>
          </p:cNvSpPr>
          <p:nvPr>
            <p:ph type="sldNum" sz="quarter" idx="15"/>
          </p:nvPr>
        </p:nvSpPr>
        <p:spPr>
          <a:xfrm>
            <a:off x="7620000" y="6172208"/>
            <a:ext cx="1066800" cy="365125"/>
          </a:xfrm>
          <a:prstGeom prst="rect">
            <a:avLst/>
          </a:prstGeom>
        </p:spPr>
        <p:txBody>
          <a:bodyPr/>
          <a:lstStyle>
            <a:lvl1pPr>
              <a:defRPr/>
            </a:lvl1pPr>
          </a:lstStyle>
          <a:p>
            <a:pPr>
              <a:defRPr/>
            </a:pPr>
            <a:fld id="{EE6BEB0C-4F18-4486-AB4C-339C20941D8D}" type="slidenum">
              <a:rPr lang="en-US">
                <a:solidFill>
                  <a:srgbClr val="062343">
                    <a:tint val="75000"/>
                  </a:srgbClr>
                </a:solidFill>
              </a:rPr>
              <a:pPr>
                <a:defRPr/>
              </a:pPr>
              <a:t>‹#›</a:t>
            </a:fld>
            <a:endParaRPr lang="en-US" dirty="0">
              <a:solidFill>
                <a:srgbClr val="062343">
                  <a:tint val="75000"/>
                </a:srgbClr>
              </a:solidFill>
            </a:endParaRPr>
          </a:p>
        </p:txBody>
      </p:sp>
      <p:sp>
        <p:nvSpPr>
          <p:cNvPr id="7"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051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3">
    <p:spTree>
      <p:nvGrpSpPr>
        <p:cNvPr id="1" name=""/>
        <p:cNvGrpSpPr/>
        <p:nvPr/>
      </p:nvGrpSpPr>
      <p:grpSpPr>
        <a:xfrm>
          <a:off x="0" y="0"/>
          <a:ext cx="0" cy="0"/>
          <a:chOff x="0" y="0"/>
          <a:chExt cx="0" cy="0"/>
        </a:xfrm>
      </p:grpSpPr>
      <p:pic>
        <p:nvPicPr>
          <p:cNvPr id="4" name="Picture 7" descr="EDU_PPT_inside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6324600" cy="1082618"/>
          </a:xfrm>
        </p:spPr>
        <p:txBody>
          <a:bodyPr/>
          <a:lstStyle>
            <a:lvl1pPr>
              <a:defRPr>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295400"/>
            <a:ext cx="82296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a:xfrm>
            <a:off x="4572000" y="6172208"/>
            <a:ext cx="2895600" cy="365125"/>
          </a:xfrm>
          <a:prstGeom prst="rect">
            <a:avLst/>
          </a:prstGeom>
        </p:spPr>
        <p:txBody>
          <a:bodyPr/>
          <a:lstStyle>
            <a:lvl1pPr>
              <a:defRPr/>
            </a:lvl1pPr>
          </a:lstStyle>
          <a:p>
            <a:pPr>
              <a:defRPr/>
            </a:pPr>
            <a:r>
              <a:rPr lang="en-US" dirty="0" smtClean="0">
                <a:solidFill>
                  <a:srgbClr val="062343">
                    <a:tint val="75000"/>
                  </a:srgbClr>
                </a:solidFill>
              </a:rPr>
              <a:t>www.pcghealth.com | CCS/WIMCR 2014 Cost Report </a:t>
            </a:r>
            <a:endParaRPr lang="en-US" dirty="0">
              <a:solidFill>
                <a:srgbClr val="062343">
                  <a:tint val="75000"/>
                </a:srgbClr>
              </a:solidFill>
            </a:endParaRPr>
          </a:p>
        </p:txBody>
      </p:sp>
      <p:sp>
        <p:nvSpPr>
          <p:cNvPr id="6" name="Slide Number Placeholder 4"/>
          <p:cNvSpPr>
            <a:spLocks noGrp="1"/>
          </p:cNvSpPr>
          <p:nvPr>
            <p:ph type="sldNum" sz="quarter" idx="11"/>
          </p:nvPr>
        </p:nvSpPr>
        <p:spPr>
          <a:xfrm>
            <a:off x="7620000" y="6172208"/>
            <a:ext cx="1066800" cy="365125"/>
          </a:xfrm>
          <a:prstGeom prst="rect">
            <a:avLst/>
          </a:prstGeom>
        </p:spPr>
        <p:txBody>
          <a:bodyPr/>
          <a:lstStyle>
            <a:lvl1pPr>
              <a:defRPr/>
            </a:lvl1pPr>
          </a:lstStyle>
          <a:p>
            <a:pPr>
              <a:defRPr/>
            </a:pPr>
            <a:fld id="{B96EE8E0-AE93-4F8F-95EE-93B57D0B819B}" type="slidenum">
              <a:rPr lang="en-US">
                <a:solidFill>
                  <a:srgbClr val="062343">
                    <a:tint val="75000"/>
                  </a:srgbClr>
                </a:solidFill>
              </a:rPr>
              <a:pPr>
                <a:defRPr/>
              </a:pPr>
              <a:t>‹#›</a:t>
            </a:fld>
            <a:endParaRPr lang="en-US" dirty="0">
              <a:solidFill>
                <a:srgbClr val="062343">
                  <a:tint val="75000"/>
                </a:srgbClr>
              </a:solidFill>
            </a:endParaRPr>
          </a:p>
        </p:txBody>
      </p:sp>
    </p:spTree>
    <p:extLst>
      <p:ext uri="{BB962C8B-B14F-4D97-AF65-F5344CB8AC3E}">
        <p14:creationId xmlns:p14="http://schemas.microsoft.com/office/powerpoint/2010/main" val="74287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S High Contras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47408"/>
          </a:xfrm>
        </p:spPr>
        <p:txBody>
          <a:bodyPr anchor="b">
            <a:normAutofit/>
          </a:bodyPr>
          <a:lstStyle>
            <a:lvl1pPr algn="l">
              <a:defRPr sz="3600">
                <a:solidFill>
                  <a:srgbClr val="00AAD2"/>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72408"/>
            <a:ext cx="7772400" cy="2085392"/>
          </a:xfrm>
        </p:spPr>
        <p:txBody>
          <a:bodyPr>
            <a:normAutofit/>
          </a:bodyPr>
          <a:lstStyle>
            <a:lvl1pPr marL="0" indent="0" algn="l">
              <a:buNone/>
              <a:defRPr sz="2400">
                <a:solidFill>
                  <a:srgbClr val="A295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183112" y="6548608"/>
            <a:ext cx="8588355" cy="233191"/>
          </a:xfrm>
          <a:prstGeom prst="rect">
            <a:avLst/>
          </a:prstGeom>
        </p:spPr>
        <p:txBody>
          <a:bodyPr/>
          <a:lstStyle>
            <a:lvl1pPr algn="l">
              <a:defRPr sz="1000">
                <a:solidFill>
                  <a:schemeClr val="bg1"/>
                </a:solidFill>
                <a:latin typeface="Arial" panose="020B0604020202020204" pitchFamily="34" charset="0"/>
                <a:cs typeface="Arial" panose="020B0604020202020204" pitchFamily="34" charset="0"/>
              </a:defRPr>
            </a:lvl1pPr>
          </a:lstStyle>
          <a:p>
            <a:r>
              <a:rPr lang="en-US" dirty="0" smtClean="0"/>
              <a:t>www.pcghealth.com | CCS/WIMCR 2014 Cost Report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17434" y="5620556"/>
            <a:ext cx="1828800" cy="616944"/>
          </a:xfrm>
          <a:prstGeom prst="rect">
            <a:avLst/>
          </a:prstGeom>
        </p:spPr>
      </p:pic>
    </p:spTree>
    <p:extLst>
      <p:ext uri="{BB962C8B-B14F-4D97-AF65-F5344CB8AC3E}">
        <p14:creationId xmlns:p14="http://schemas.microsoft.com/office/powerpoint/2010/main" val="187161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S Title and Content">
    <p:spTree>
      <p:nvGrpSpPr>
        <p:cNvPr id="1" name=""/>
        <p:cNvGrpSpPr/>
        <p:nvPr/>
      </p:nvGrpSpPr>
      <p:grpSpPr>
        <a:xfrm>
          <a:off x="0" y="0"/>
          <a:ext cx="0" cy="0"/>
          <a:chOff x="0" y="0"/>
          <a:chExt cx="0" cy="0"/>
        </a:xfrm>
      </p:grpSpPr>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28650" y="1295400"/>
            <a:ext cx="7886700" cy="48815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smtClean="0"/>
              <a:t>www.pcghealth.com | CCS/WIMCR 2014 Cost Report </a:t>
            </a:r>
            <a:endParaRPr lang="en-US" dirty="0"/>
          </a:p>
        </p:txBody>
      </p:sp>
      <p:sp>
        <p:nvSpPr>
          <p:cNvPr id="6"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
        <p:nvSpPr>
          <p:cNvPr id="8"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086055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S Section Break">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40936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S  Section Break 2">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04943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S Section Break High Contrast">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4"/>
            <a:ext cx="7886700" cy="2852737"/>
          </a:xfrm>
        </p:spPr>
        <p:txBody>
          <a:bodyPr anchor="b">
            <a:normAutofit/>
          </a:bodyPr>
          <a:lstStyle>
            <a:lvl1pPr>
              <a:defRPr sz="3600">
                <a:solidFill>
                  <a:srgbClr val="00AAD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rgbClr val="A2958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63025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S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smtClean="0"/>
              <a:t>www.pcghealth.com | CCS/WIMCR 2014 Cost Report </a:t>
            </a:r>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
        <p:nvSpPr>
          <p:cNvPr id="8"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961070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S Title Only">
    <p:spTree>
      <p:nvGrpSpPr>
        <p:cNvPr id="1" name=""/>
        <p:cNvGrpSpPr/>
        <p:nvPr/>
      </p:nvGrpSpPr>
      <p:grpSpPr>
        <a:xfrm>
          <a:off x="0" y="0"/>
          <a:ext cx="0" cy="0"/>
          <a:chOff x="0" y="0"/>
          <a:chExt cx="0" cy="0"/>
        </a:xfrm>
      </p:grpSpPr>
      <p:sp>
        <p:nvSpPr>
          <p:cNvPr id="9" name="Rectangle 8"/>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smtClean="0"/>
              <a:t>www.pcghealth.com | CCS/WIMCR 2014 Cost Report </a:t>
            </a:r>
            <a:endParaRPr lang="en-US" dirty="0"/>
          </a:p>
        </p:txBody>
      </p:sp>
      <p:sp>
        <p:nvSpPr>
          <p:cNvPr id="11"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
        <p:nvSpPr>
          <p:cNvPr id="6"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549552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S Blank">
    <p:spTree>
      <p:nvGrpSpPr>
        <p:cNvPr id="1" name=""/>
        <p:cNvGrpSpPr/>
        <p:nvPr/>
      </p:nvGrpSpPr>
      <p:grpSpPr>
        <a:xfrm>
          <a:off x="0" y="0"/>
          <a:ext cx="0" cy="0"/>
          <a:chOff x="0" y="0"/>
          <a:chExt cx="0" cy="0"/>
        </a:xfrm>
      </p:grpSpPr>
      <p:sp>
        <p:nvSpPr>
          <p:cNvPr id="8" name="Rectangle 7"/>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dirty="0" smtClean="0"/>
              <a:t>www.pcghealth.com | CCS/WIMCR 2014 Cost Report </a:t>
            </a:r>
            <a:endParaRPr lang="en-US" dirty="0"/>
          </a:p>
        </p:txBody>
      </p:sp>
      <p:sp>
        <p:nvSpPr>
          <p:cNvPr id="10"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797170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2075"/>
            <a:ext cx="7886700" cy="48148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898276"/>
      </p:ext>
    </p:extLst>
  </p:cSld>
  <p:clrMap bg1="lt1" tx1="dk1" bg2="lt2" tx2="dk2" accent1="accent1" accent2="accent2" accent3="accent3" accent4="accent4" accent5="accent5" accent6="accent6" hlink="hlink" folHlink="folHlink"/>
  <p:sldLayoutIdLst>
    <p:sldLayoutId id="2147483681" r:id="rId1"/>
    <p:sldLayoutId id="2147483676" r:id="rId2"/>
    <p:sldLayoutId id="2147483662" r:id="rId3"/>
    <p:sldLayoutId id="2147483663" r:id="rId4"/>
    <p:sldLayoutId id="2147483680" r:id="rId5"/>
    <p:sldLayoutId id="2147483678" r:id="rId6"/>
    <p:sldLayoutId id="2147483664" r:id="rId7"/>
    <p:sldLayoutId id="2147483666" r:id="rId8"/>
    <p:sldLayoutId id="2147483667" r:id="rId9"/>
    <p:sldLayoutId id="2147483668" r:id="rId10"/>
    <p:sldLayoutId id="2147483679" r:id="rId11"/>
    <p:sldLayoutId id="2147483682" r:id="rId12"/>
    <p:sldLayoutId id="2147483683" r:id="rId13"/>
    <p:sldLayoutId id="2147483684"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i="0" u="none" kern="1200">
          <a:solidFill>
            <a:srgbClr val="00AAD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wimcr@pcgus.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5.png"/><Relationship Id="rId4" Type="http://schemas.openxmlformats.org/officeDocument/2006/relationships/image" Target="../media/image64.png"/></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31732" y="438150"/>
            <a:ext cx="4326467" cy="3228975"/>
          </a:xfrm>
        </p:spPr>
        <p:txBody>
          <a:bodyPr>
            <a:normAutofit fontScale="90000"/>
          </a:bodyPr>
          <a:lstStyle/>
          <a:p>
            <a:r>
              <a:rPr lang="en-US" dirty="0" smtClean="0"/>
              <a:t>Calendar Year (CY) 2014 Cost Reporting Training</a:t>
            </a:r>
            <a:br>
              <a:rPr lang="en-US" dirty="0" smtClean="0"/>
            </a:br>
            <a:r>
              <a:rPr lang="en-US" dirty="0" smtClean="0"/>
              <a:t/>
            </a:r>
            <a:br>
              <a:rPr lang="en-US" dirty="0" smtClean="0"/>
            </a:br>
            <a:r>
              <a:rPr lang="en-US" sz="2800" dirty="0" smtClean="0"/>
              <a:t>Comprehensive Community Services (CCS) </a:t>
            </a:r>
            <a:r>
              <a:rPr lang="en-US" sz="2800" dirty="0"/>
              <a:t>and Wisconsin Medicaid Cost Reporting </a:t>
            </a:r>
            <a:r>
              <a:rPr lang="en-US" sz="2800" dirty="0" smtClean="0"/>
              <a:t>(WIMCR)</a:t>
            </a:r>
            <a:endParaRPr lang="en-US" sz="2800" dirty="0"/>
          </a:p>
        </p:txBody>
      </p:sp>
      <p:sp>
        <p:nvSpPr>
          <p:cNvPr id="7" name="Subtitle 6"/>
          <p:cNvSpPr>
            <a:spLocks noGrp="1"/>
          </p:cNvSpPr>
          <p:nvPr>
            <p:ph type="subTitle" idx="1"/>
          </p:nvPr>
        </p:nvSpPr>
        <p:spPr>
          <a:xfrm>
            <a:off x="4141257" y="3511548"/>
            <a:ext cx="4326467" cy="1803400"/>
          </a:xfrm>
        </p:spPr>
        <p:txBody>
          <a:bodyPr/>
          <a:lstStyle/>
          <a:p>
            <a:endParaRPr lang="en-US" sz="1400" dirty="0" smtClean="0"/>
          </a:p>
          <a:p>
            <a:r>
              <a:rPr lang="en-US" sz="1400" dirty="0" smtClean="0"/>
              <a:t>Division </a:t>
            </a:r>
            <a:r>
              <a:rPr lang="en-US" sz="1400" dirty="0"/>
              <a:t>of Health Care Access and Accountability</a:t>
            </a:r>
          </a:p>
          <a:p>
            <a:r>
              <a:rPr lang="en-US" sz="1400" dirty="0"/>
              <a:t>Wisconsin Department of Health Services</a:t>
            </a:r>
          </a:p>
          <a:p>
            <a:endParaRPr lang="en-US" sz="1400" dirty="0"/>
          </a:p>
          <a:p>
            <a:endParaRPr lang="en-US" dirty="0"/>
          </a:p>
        </p:txBody>
      </p:sp>
    </p:spTree>
    <p:extLst>
      <p:ext uri="{BB962C8B-B14F-4D97-AF65-F5344CB8AC3E}">
        <p14:creationId xmlns:p14="http://schemas.microsoft.com/office/powerpoint/2010/main" val="367949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Legacy CCS billing (eliminated after June 30, 2014)</a:t>
            </a:r>
          </a:p>
          <a:p>
            <a:pPr lvl="1"/>
            <a:r>
              <a:rPr lang="en-US" dirty="0" smtClean="0"/>
              <a:t>Procedure code H2018: p</a:t>
            </a:r>
            <a:r>
              <a:rPr lang="fr-FR" dirty="0" err="1" smtClean="0"/>
              <a:t>sychosocial</a:t>
            </a:r>
            <a:r>
              <a:rPr lang="fr-FR" dirty="0" smtClean="0"/>
              <a:t> </a:t>
            </a:r>
            <a:r>
              <a:rPr lang="fr-FR" dirty="0" err="1" smtClean="0"/>
              <a:t>rehabilitation</a:t>
            </a:r>
            <a:r>
              <a:rPr lang="fr-FR" dirty="0" smtClean="0"/>
              <a:t> services, per diem</a:t>
            </a:r>
            <a:endParaRPr lang="en-US" dirty="0" smtClean="0"/>
          </a:p>
          <a:p>
            <a:r>
              <a:rPr lang="en-US" dirty="0" smtClean="0"/>
              <a:t>CCS billing updates (effective July 1, 2014)</a:t>
            </a:r>
          </a:p>
          <a:p>
            <a:pPr lvl="1"/>
            <a:r>
              <a:rPr lang="en-US" dirty="0" smtClean="0"/>
              <a:t>Procedure code H2017: </a:t>
            </a:r>
            <a:r>
              <a:rPr lang="fr-FR" dirty="0" smtClean="0"/>
              <a:t>psychosocial </a:t>
            </a:r>
            <a:r>
              <a:rPr lang="fr-FR" dirty="0" err="1" smtClean="0"/>
              <a:t>rehabilitation</a:t>
            </a:r>
            <a:r>
              <a:rPr lang="fr-FR" dirty="0" smtClean="0"/>
              <a:t> services, per 15 minutes</a:t>
            </a:r>
            <a:endParaRPr lang="en-US" dirty="0" smtClean="0"/>
          </a:p>
          <a:p>
            <a:pPr lvl="1"/>
            <a:r>
              <a:rPr lang="en-US" dirty="0" smtClean="0"/>
              <a:t>Modifiers indicate professional type and identify services provided in a group setting</a:t>
            </a:r>
          </a:p>
        </p:txBody>
      </p:sp>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10</a:t>
            </a:fld>
            <a:endParaRPr lang="en-US" dirty="0"/>
          </a:p>
        </p:txBody>
      </p:sp>
      <p:sp>
        <p:nvSpPr>
          <p:cNvPr id="2" name="Title 1"/>
          <p:cNvSpPr>
            <a:spLocks noGrp="1"/>
          </p:cNvSpPr>
          <p:nvPr>
            <p:ph type="title"/>
          </p:nvPr>
        </p:nvSpPr>
        <p:spPr/>
        <p:txBody>
          <a:bodyPr/>
          <a:lstStyle/>
          <a:p>
            <a:r>
              <a:rPr lang="en-US" smtClean="0"/>
              <a:t>Update to CCS Billing</a:t>
            </a:r>
            <a:endParaRPr lang="en-US" dirty="0"/>
          </a:p>
        </p:txBody>
      </p:sp>
      <p:sp>
        <p:nvSpPr>
          <p:cNvPr id="10" name="Rounded Rectangle 9"/>
          <p:cNvSpPr/>
          <p:nvPr/>
        </p:nvSpPr>
        <p:spPr>
          <a:xfrm>
            <a:off x="515155" y="3530917"/>
            <a:ext cx="8000194" cy="2030839"/>
          </a:xfrm>
          <a:prstGeom prst="roundRect">
            <a:avLst/>
          </a:prstGeom>
          <a:solidFill>
            <a:srgbClr val="1E8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p:cNvSpPr txBox="1"/>
          <p:nvPr/>
        </p:nvSpPr>
        <p:spPr>
          <a:xfrm>
            <a:off x="627241" y="3553409"/>
            <a:ext cx="7776022" cy="174406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CCS </a:t>
            </a:r>
            <a:r>
              <a:rPr lang="en-US" sz="1600" dirty="0" smtClean="0">
                <a:solidFill>
                  <a:schemeClr val="bg1"/>
                </a:solidFill>
                <a:latin typeface="Arial" panose="020B0604020202020204" pitchFamily="34" charset="0"/>
                <a:cs typeface="Arial" panose="020B0604020202020204" pitchFamily="34" charset="0"/>
              </a:rPr>
              <a:t>billing note: </a:t>
            </a:r>
            <a:r>
              <a:rPr lang="en-US" sz="1600" dirty="0">
                <a:solidFill>
                  <a:schemeClr val="bg1"/>
                </a:solidFill>
                <a:latin typeface="Arial" panose="020B0604020202020204" pitchFamily="34" charset="0"/>
                <a:cs typeface="Arial" panose="020B0604020202020204" pitchFamily="34" charset="0"/>
              </a:rPr>
              <a:t>b</a:t>
            </a:r>
            <a:r>
              <a:rPr lang="en-US" sz="1600" dirty="0" smtClean="0">
                <a:solidFill>
                  <a:schemeClr val="bg1"/>
                </a:solidFill>
                <a:latin typeface="Arial" panose="020B0604020202020204" pitchFamily="34" charset="0"/>
                <a:cs typeface="Arial" panose="020B0604020202020204" pitchFamily="34" charset="0"/>
              </a:rPr>
              <a:t>illing vs. rendering </a:t>
            </a:r>
            <a:r>
              <a:rPr lang="en-US" sz="1600" dirty="0">
                <a:solidFill>
                  <a:schemeClr val="bg1"/>
                </a:solidFill>
                <a:latin typeface="Arial" panose="020B0604020202020204" pitchFamily="34" charset="0"/>
                <a:cs typeface="Arial" panose="020B0604020202020204" pitchFamily="34" charset="0"/>
              </a:rPr>
              <a:t>p</a:t>
            </a:r>
            <a:r>
              <a:rPr lang="en-US" sz="1600" dirty="0" smtClean="0">
                <a:solidFill>
                  <a:schemeClr val="bg1"/>
                </a:solidFill>
                <a:latin typeface="Arial" panose="020B0604020202020204" pitchFamily="34" charset="0"/>
                <a:cs typeface="Arial" panose="020B0604020202020204" pitchFamily="34" charset="0"/>
              </a:rPr>
              <a:t>rovider IDs</a:t>
            </a:r>
            <a:endParaRPr lang="en-US" sz="1600" dirty="0">
              <a:solidFill>
                <a:schemeClr val="bg1"/>
              </a:solidFill>
              <a:latin typeface="Arial" panose="020B0604020202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 </a:t>
            </a:r>
            <a:r>
              <a:rPr lang="en-US" sz="1400" b="1" dirty="0">
                <a:solidFill>
                  <a:schemeClr val="bg1"/>
                </a:solidFill>
                <a:latin typeface="Arial" panose="020B0604020202020204" pitchFamily="34" charset="0"/>
                <a:cs typeface="Arial" panose="020B0604020202020204" pitchFamily="34" charset="0"/>
              </a:rPr>
              <a:t>billing provider</a:t>
            </a:r>
            <a:r>
              <a:rPr lang="en-US" sz="1400" dirty="0">
                <a:solidFill>
                  <a:schemeClr val="bg1"/>
                </a:solidFill>
                <a:latin typeface="Arial" panose="020B0604020202020204" pitchFamily="34" charset="0"/>
                <a:cs typeface="Arial" panose="020B0604020202020204" pitchFamily="34" charset="0"/>
              </a:rPr>
              <a:t> is the billing entity (county or tribe) that submits the interim </a:t>
            </a:r>
            <a:r>
              <a:rPr lang="en-US" sz="1400" dirty="0" smtClean="0">
                <a:solidFill>
                  <a:schemeClr val="bg1"/>
                </a:solidFill>
                <a:latin typeface="Arial" panose="020B0604020202020204" pitchFamily="34" charset="0"/>
                <a:cs typeface="Arial" panose="020B0604020202020204" pitchFamily="34" charset="0"/>
              </a:rPr>
              <a:t>claim.</a:t>
            </a:r>
            <a:endParaRPr lang="en-US" sz="1400" dirty="0">
              <a:solidFill>
                <a:schemeClr val="bg1"/>
              </a:solidFill>
              <a:latin typeface="Arial" panose="020B0604020202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a:t>
            </a:r>
            <a:r>
              <a:rPr lang="en-US" sz="1400" b="1" dirty="0">
                <a:solidFill>
                  <a:schemeClr val="bg1"/>
                </a:solidFill>
                <a:latin typeface="Arial" panose="020B0604020202020204" pitchFamily="34" charset="0"/>
                <a:cs typeface="Arial" panose="020B0604020202020204" pitchFamily="34" charset="0"/>
              </a:rPr>
              <a:t> rendering provider</a:t>
            </a:r>
            <a:r>
              <a:rPr lang="en-US" sz="1400" dirty="0">
                <a:solidFill>
                  <a:schemeClr val="bg1"/>
                </a:solidFill>
                <a:latin typeface="Arial" panose="020B0604020202020204" pitchFamily="34" charset="0"/>
                <a:cs typeface="Arial" panose="020B0604020202020204" pitchFamily="34" charset="0"/>
              </a:rPr>
              <a:t> is the entity that rendered the </a:t>
            </a:r>
            <a:r>
              <a:rPr lang="en-US" sz="1400" dirty="0" smtClean="0">
                <a:solidFill>
                  <a:schemeClr val="bg1"/>
                </a:solidFill>
                <a:latin typeface="Arial" panose="020B0604020202020204" pitchFamily="34" charset="0"/>
                <a:cs typeface="Arial" panose="020B0604020202020204" pitchFamily="34" charset="0"/>
              </a:rPr>
              <a:t>service.</a:t>
            </a:r>
            <a:endParaRPr lang="en-US" sz="1400" dirty="0">
              <a:solidFill>
                <a:schemeClr val="bg1"/>
              </a:solidFill>
              <a:latin typeface="Arial" panose="020B0604020202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Rendering </a:t>
            </a:r>
            <a:r>
              <a:rPr lang="en-US" sz="1400" dirty="0" smtClean="0">
                <a:solidFill>
                  <a:schemeClr val="bg1"/>
                </a:solidFill>
                <a:latin typeface="Arial" panose="020B0604020202020204" pitchFamily="34" charset="0"/>
                <a:cs typeface="Arial" panose="020B0604020202020204" pitchFamily="34" charset="0"/>
              </a:rPr>
              <a:t>provider </a:t>
            </a:r>
            <a:r>
              <a:rPr lang="en-US" sz="1400" dirty="0">
                <a:solidFill>
                  <a:schemeClr val="bg1"/>
                </a:solidFill>
                <a:latin typeface="Arial" panose="020B0604020202020204" pitchFamily="34" charset="0"/>
                <a:cs typeface="Arial" panose="020B0604020202020204" pitchFamily="34" charset="0"/>
              </a:rPr>
              <a:t>ID may </a:t>
            </a:r>
            <a:r>
              <a:rPr lang="en-US" sz="1400" dirty="0" smtClean="0">
                <a:solidFill>
                  <a:schemeClr val="bg1"/>
                </a:solidFill>
                <a:latin typeface="Arial" panose="020B0604020202020204" pitchFamily="34" charset="0"/>
                <a:cs typeface="Arial" panose="020B0604020202020204" pitchFamily="34" charset="0"/>
              </a:rPr>
              <a:t>differ from billing provider </a:t>
            </a:r>
            <a:r>
              <a:rPr lang="en-US" sz="1400" dirty="0">
                <a:solidFill>
                  <a:schemeClr val="bg1"/>
                </a:solidFill>
                <a:latin typeface="Arial" panose="020B0604020202020204" pitchFamily="34" charset="0"/>
                <a:cs typeface="Arial" panose="020B0604020202020204" pitchFamily="34" charset="0"/>
              </a:rPr>
              <a:t>ID </a:t>
            </a:r>
            <a:r>
              <a:rPr lang="en-US" sz="1400" dirty="0" smtClean="0">
                <a:solidFill>
                  <a:schemeClr val="bg1"/>
                </a:solidFill>
                <a:latin typeface="Arial" panose="020B0604020202020204" pitchFamily="34" charset="0"/>
                <a:cs typeface="Arial" panose="020B0604020202020204" pitchFamily="34" charset="0"/>
              </a:rPr>
              <a:t>for multi-county region.</a:t>
            </a:r>
            <a:endParaRPr lang="en-US" sz="1400" dirty="0">
              <a:solidFill>
                <a:schemeClr val="bg1"/>
              </a:solidFill>
              <a:latin typeface="Arial" panose="020B0604020202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CCS claims should reflect the </a:t>
            </a:r>
            <a:r>
              <a:rPr lang="en-US" sz="1400" dirty="0" smtClean="0">
                <a:solidFill>
                  <a:schemeClr val="bg1"/>
                </a:solidFill>
                <a:latin typeface="Arial" panose="020B0604020202020204" pitchFamily="34" charset="0"/>
                <a:cs typeface="Arial" panose="020B0604020202020204" pitchFamily="34" charset="0"/>
              </a:rPr>
              <a:t>rendering provider ID.</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9343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3905249"/>
            <a:ext cx="7886700" cy="2271713"/>
          </a:xfrm>
        </p:spPr>
        <p:txBody>
          <a:bodyPr/>
          <a:lstStyle/>
          <a:p>
            <a:pPr>
              <a:defRPr/>
            </a:pPr>
            <a:r>
              <a:rPr lang="en-US" dirty="0"/>
              <a:t>Payments made by Wisconsin Medicaid to counties are based on:</a:t>
            </a:r>
          </a:p>
          <a:p>
            <a:pPr marL="742950" lvl="1" indent="-285750"/>
            <a:r>
              <a:rPr lang="en-US" dirty="0"/>
              <a:t>Actual cost-based rate</a:t>
            </a:r>
          </a:p>
          <a:p>
            <a:pPr marL="742950" lvl="1" indent="-285750"/>
            <a:r>
              <a:rPr lang="en-US" dirty="0"/>
              <a:t>Units of service provided to Medicaid-enrolled members</a:t>
            </a:r>
          </a:p>
          <a:p>
            <a:pPr lvl="1">
              <a:buFont typeface="Arial" panose="020B0604020202020204" pitchFamily="34" charset="0"/>
              <a:buChar char="−"/>
              <a:defRPr/>
            </a:pPr>
            <a:endParaRPr lang="en-US" sz="2000" dirty="0">
              <a:cs typeface="Arial" charset="0"/>
            </a:endParaRPr>
          </a:p>
          <a:p>
            <a:endParaRPr lang="en-US" dirty="0"/>
          </a:p>
        </p:txBody>
      </p:sp>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100</a:t>
            </a:fld>
            <a:endParaRPr lang="en-US" dirty="0"/>
          </a:p>
        </p:txBody>
      </p:sp>
      <p:sp>
        <p:nvSpPr>
          <p:cNvPr id="6" name="Title 1"/>
          <p:cNvSpPr>
            <a:spLocks noGrp="1"/>
          </p:cNvSpPr>
          <p:nvPr>
            <p:ph type="title"/>
          </p:nvPr>
        </p:nvSpPr>
        <p:spPr/>
        <p:txBody>
          <a:bodyPr anchor="t" anchorCtr="0">
            <a:noAutofit/>
          </a:bodyPr>
          <a:lstStyle/>
          <a:p>
            <a:r>
              <a:rPr lang="en-US" dirty="0" smtClean="0"/>
              <a:t>CCS/WIMCR Background </a:t>
            </a:r>
            <a:br>
              <a:rPr lang="en-US" dirty="0" smtClean="0"/>
            </a:br>
            <a:r>
              <a:rPr lang="en-US" sz="2000" dirty="0" smtClean="0"/>
              <a:t>Cost-Based Reimbursement </a:t>
            </a:r>
            <a:endParaRPr lang="en-US" sz="2000" dirty="0"/>
          </a:p>
        </p:txBody>
      </p:sp>
      <p:sp>
        <p:nvSpPr>
          <p:cNvPr id="3" name="Rounded Rectangle 2"/>
          <p:cNvSpPr/>
          <p:nvPr/>
        </p:nvSpPr>
        <p:spPr>
          <a:xfrm>
            <a:off x="914400" y="1926077"/>
            <a:ext cx="7378179" cy="171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25685" y="2079263"/>
            <a:ext cx="6774148" cy="1384995"/>
          </a:xfrm>
          <a:prstGeom prst="rect">
            <a:avLst/>
          </a:prstGeom>
          <a:noFill/>
        </p:spPr>
        <p:txBody>
          <a:bodyPr wrap="square" rtlCol="0">
            <a:spAutoFit/>
          </a:bodyPr>
          <a:lstStyle/>
          <a:p>
            <a:pPr lvl="1">
              <a:defRPr/>
            </a:pPr>
            <a:r>
              <a:rPr lang="en-US" sz="2800" dirty="0">
                <a:solidFill>
                  <a:srgbClr val="352C2C"/>
                </a:solidFill>
              </a:rPr>
              <a:t>A </a:t>
            </a:r>
            <a:r>
              <a:rPr lang="en-US" sz="2800" dirty="0" smtClean="0">
                <a:solidFill>
                  <a:srgbClr val="352C2C"/>
                </a:solidFill>
              </a:rPr>
              <a:t>cost-based </a:t>
            </a:r>
            <a:r>
              <a:rPr lang="en-US" sz="2800" dirty="0">
                <a:solidFill>
                  <a:srgbClr val="352C2C"/>
                </a:solidFill>
              </a:rPr>
              <a:t>reimbursement methodology determines the actual cost of delivering direct medical </a:t>
            </a:r>
            <a:r>
              <a:rPr lang="en-US" sz="2800" dirty="0" smtClean="0">
                <a:solidFill>
                  <a:srgbClr val="352C2C"/>
                </a:solidFill>
              </a:rPr>
              <a:t>services.</a:t>
            </a:r>
            <a:endParaRPr lang="en-US" sz="2800" dirty="0">
              <a:solidFill>
                <a:srgbClr val="352C2C"/>
              </a:solidFill>
            </a:endParaRPr>
          </a:p>
        </p:txBody>
      </p:sp>
    </p:spTree>
    <p:extLst>
      <p:ext uri="{BB962C8B-B14F-4D97-AF65-F5344CB8AC3E}">
        <p14:creationId xmlns:p14="http://schemas.microsoft.com/office/powerpoint/2010/main" val="14970201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Wisconsin Medicaid Cost Reporting (WIMCR):</a:t>
            </a:r>
            <a:endParaRPr lang="en-US" dirty="0" smtClean="0"/>
          </a:p>
          <a:p>
            <a:r>
              <a:rPr lang="en-US" dirty="0" smtClean="0"/>
              <a:t>Requires annual cost reporting by enrolled public Medicaid providers (i.e., county agencies and local health departments) for certain services.</a:t>
            </a:r>
          </a:p>
          <a:p>
            <a:r>
              <a:rPr lang="en-US" dirty="0" smtClean="0"/>
              <a:t>Brings additional federal funds into Wisconsin through cost-based reimbursement methodology.</a:t>
            </a:r>
          </a:p>
          <a:p>
            <a:endParaRPr lang="en-US" dirty="0" smtClean="0"/>
          </a:p>
          <a:p>
            <a:pPr lvl="1"/>
            <a:endParaRPr lang="en-US" dirty="0" smtClean="0"/>
          </a:p>
          <a:p>
            <a:pPr lvl="1"/>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101</a:t>
            </a:fld>
            <a:endParaRPr lang="en-US" dirty="0"/>
          </a:p>
        </p:txBody>
      </p:sp>
      <p:sp>
        <p:nvSpPr>
          <p:cNvPr id="2" name="Title 1"/>
          <p:cNvSpPr>
            <a:spLocks noGrp="1"/>
          </p:cNvSpPr>
          <p:nvPr>
            <p:ph type="title"/>
          </p:nvPr>
        </p:nvSpPr>
        <p:spPr/>
        <p:txBody>
          <a:bodyPr/>
          <a:lstStyle/>
          <a:p>
            <a:r>
              <a:rPr lang="en-US" smtClean="0"/>
              <a:t>CCS/WIMCR Background </a:t>
            </a:r>
            <a:endParaRPr lang="en-US" dirty="0"/>
          </a:p>
        </p:txBody>
      </p:sp>
    </p:spTree>
    <p:extLst>
      <p:ext uri="{BB962C8B-B14F-4D97-AF65-F5344CB8AC3E}">
        <p14:creationId xmlns:p14="http://schemas.microsoft.com/office/powerpoint/2010/main" val="10532620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Appendix II: </a:t>
            </a:r>
            <a:r>
              <a:rPr lang="en-US" dirty="0"/>
              <a:t>CCS Service Array and WIMCR </a:t>
            </a:r>
            <a:r>
              <a:rPr lang="en-US" dirty="0" smtClean="0"/>
              <a:t>Programs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425711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Assessment</a:t>
            </a:r>
          </a:p>
          <a:p>
            <a:r>
              <a:rPr lang="en-US" dirty="0" smtClean="0"/>
              <a:t>Recovery planning</a:t>
            </a:r>
          </a:p>
          <a:p>
            <a:r>
              <a:rPr lang="en-US" dirty="0" smtClean="0"/>
              <a:t>Service facilitation</a:t>
            </a:r>
          </a:p>
          <a:p>
            <a:r>
              <a:rPr lang="en-US" dirty="0" smtClean="0"/>
              <a:t>Communication and interpersonal skills training</a:t>
            </a:r>
          </a:p>
          <a:p>
            <a:r>
              <a:rPr lang="en-US" dirty="0" smtClean="0"/>
              <a:t>Community skills development and enhancement</a:t>
            </a:r>
          </a:p>
          <a:p>
            <a:r>
              <a:rPr lang="en-US" dirty="0" smtClean="0"/>
              <a:t>Diagnostic evaluations and specialized assessments</a:t>
            </a:r>
          </a:p>
          <a:p>
            <a:r>
              <a:rPr lang="en-US" dirty="0" smtClean="0"/>
              <a:t>Employment-related skill training</a:t>
            </a:r>
          </a:p>
          <a:p>
            <a:r>
              <a:rPr lang="en-US" dirty="0" smtClean="0"/>
              <a:t>Medication management</a:t>
            </a:r>
          </a:p>
          <a:p>
            <a:r>
              <a:rPr lang="en-US" dirty="0" smtClean="0"/>
              <a:t>Physical health and monitoring</a:t>
            </a:r>
          </a:p>
          <a:p>
            <a:r>
              <a:rPr lang="en-US" dirty="0" smtClean="0"/>
              <a:t>Psychoeducation</a:t>
            </a:r>
          </a:p>
          <a:p>
            <a:r>
              <a:rPr lang="en-US" dirty="0" smtClean="0"/>
              <a:t>Psychotherapy</a:t>
            </a:r>
          </a:p>
          <a:p>
            <a:r>
              <a:rPr lang="en-US" dirty="0" smtClean="0"/>
              <a:t>Recovery education and illness management</a:t>
            </a:r>
          </a:p>
          <a:p>
            <a:r>
              <a:rPr lang="en-US" dirty="0" smtClean="0"/>
              <a:t>Substance abuse treatment</a:t>
            </a:r>
          </a:p>
          <a:p>
            <a:r>
              <a:rPr lang="en-US" dirty="0" smtClean="0"/>
              <a:t>Other approved service</a:t>
            </a:r>
          </a:p>
          <a:p>
            <a:r>
              <a:rPr lang="en-US" dirty="0" smtClean="0"/>
              <a:t>Psychosocial rehabilitative residential supports per diem</a:t>
            </a:r>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4" name="Slide Number Placeholder 3"/>
          <p:cNvSpPr>
            <a:spLocks noGrp="1"/>
          </p:cNvSpPr>
          <p:nvPr>
            <p:ph type="sldNum" sz="quarter" idx="12"/>
          </p:nvPr>
        </p:nvSpPr>
        <p:spPr/>
        <p:txBody>
          <a:bodyPr/>
          <a:lstStyle/>
          <a:p>
            <a:fld id="{F7C12BC4-994B-473A-871F-46235A85AC2B}" type="slidenum">
              <a:rPr lang="en-US" smtClean="0"/>
              <a:pPr/>
              <a:t>103</a:t>
            </a:fld>
            <a:endParaRPr lang="en-US" dirty="0"/>
          </a:p>
        </p:txBody>
      </p:sp>
      <p:sp>
        <p:nvSpPr>
          <p:cNvPr id="5" name="Title 4"/>
          <p:cNvSpPr>
            <a:spLocks noGrp="1"/>
          </p:cNvSpPr>
          <p:nvPr>
            <p:ph type="title"/>
          </p:nvPr>
        </p:nvSpPr>
        <p:spPr/>
        <p:txBody>
          <a:bodyPr/>
          <a:lstStyle/>
          <a:p>
            <a:r>
              <a:rPr lang="en-US" dirty="0" smtClean="0"/>
              <a:t>CCS Background</a:t>
            </a:r>
            <a:br>
              <a:rPr lang="en-US" dirty="0" smtClean="0"/>
            </a:br>
            <a:r>
              <a:rPr lang="en-US" sz="2000" dirty="0" smtClean="0"/>
              <a:t>CCS Service Array</a:t>
            </a:r>
            <a:endParaRPr lang="en-US" sz="2000" dirty="0"/>
          </a:p>
        </p:txBody>
      </p:sp>
    </p:spTree>
    <p:extLst>
      <p:ext uri="{BB962C8B-B14F-4D97-AF65-F5344CB8AC3E}">
        <p14:creationId xmlns:p14="http://schemas.microsoft.com/office/powerpoint/2010/main" val="29476162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Adult mental health day treatment (medical day treatment services)</a:t>
            </a:r>
          </a:p>
          <a:p>
            <a:r>
              <a:rPr lang="en-US" dirty="0" smtClean="0"/>
              <a:t>Substance abuse day treatment</a:t>
            </a:r>
          </a:p>
          <a:p>
            <a:r>
              <a:rPr lang="en-US" dirty="0" smtClean="0"/>
              <a:t>Child adolescent day treatment</a:t>
            </a:r>
          </a:p>
          <a:p>
            <a:r>
              <a:rPr lang="en-US" dirty="0" smtClean="0"/>
              <a:t>Crisis intervention</a:t>
            </a:r>
          </a:p>
          <a:p>
            <a:r>
              <a:rPr lang="en-US" dirty="0" smtClean="0"/>
              <a:t>Crisis intervention (stabilization) per diem</a:t>
            </a:r>
          </a:p>
          <a:p>
            <a:r>
              <a:rPr lang="en-US" dirty="0" smtClean="0"/>
              <a:t>Home health</a:t>
            </a:r>
          </a:p>
          <a:p>
            <a:r>
              <a:rPr lang="en-US" dirty="0" smtClean="0"/>
              <a:t>Personal care</a:t>
            </a:r>
          </a:p>
          <a:p>
            <a:r>
              <a:rPr lang="en-US" dirty="0" smtClean="0"/>
              <a:t>Outpatient mental health and substance abuse services</a:t>
            </a:r>
          </a:p>
          <a:p>
            <a:r>
              <a:rPr lang="en-US" dirty="0" smtClean="0"/>
              <a:t>Outpatient mental health and substance abuse in the home and community for adults</a:t>
            </a:r>
          </a:p>
          <a:p>
            <a:r>
              <a:rPr lang="en-US" dirty="0" smtClean="0"/>
              <a:t>Prenatal care coordination</a:t>
            </a:r>
          </a:p>
          <a:p>
            <a:r>
              <a:rPr lang="en-US" dirty="0" smtClean="0"/>
              <a:t>Case management</a:t>
            </a:r>
          </a:p>
          <a:p>
            <a:r>
              <a:rPr lang="en-US" dirty="0" smtClean="0"/>
              <a:t>Community support program</a:t>
            </a:r>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4" name="Slide Number Placeholder 3"/>
          <p:cNvSpPr>
            <a:spLocks noGrp="1"/>
          </p:cNvSpPr>
          <p:nvPr>
            <p:ph type="sldNum" sz="quarter" idx="12"/>
          </p:nvPr>
        </p:nvSpPr>
        <p:spPr/>
        <p:txBody>
          <a:bodyPr/>
          <a:lstStyle/>
          <a:p>
            <a:fld id="{F7C12BC4-994B-473A-871F-46235A85AC2B}" type="slidenum">
              <a:rPr lang="en-US" smtClean="0"/>
              <a:pPr/>
              <a:t>104</a:t>
            </a:fld>
            <a:endParaRPr lang="en-US" dirty="0"/>
          </a:p>
        </p:txBody>
      </p:sp>
      <p:sp>
        <p:nvSpPr>
          <p:cNvPr id="5" name="Title 4"/>
          <p:cNvSpPr>
            <a:spLocks noGrp="1"/>
          </p:cNvSpPr>
          <p:nvPr>
            <p:ph type="title"/>
          </p:nvPr>
        </p:nvSpPr>
        <p:spPr/>
        <p:txBody>
          <a:bodyPr/>
          <a:lstStyle/>
          <a:p>
            <a:r>
              <a:rPr lang="en-US" dirty="0" smtClean="0"/>
              <a:t>WIMCR Background</a:t>
            </a:r>
            <a:br>
              <a:rPr lang="en-US" dirty="0" smtClean="0"/>
            </a:br>
            <a:r>
              <a:rPr lang="en-US" sz="2000" dirty="0" smtClean="0"/>
              <a:t>WIMCR Programs </a:t>
            </a:r>
            <a:endParaRPr lang="en-US" sz="2000" dirty="0"/>
          </a:p>
        </p:txBody>
      </p:sp>
    </p:spTree>
    <p:extLst>
      <p:ext uri="{BB962C8B-B14F-4D97-AF65-F5344CB8AC3E}">
        <p14:creationId xmlns:p14="http://schemas.microsoft.com/office/powerpoint/2010/main" val="37023660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Appendix III: CCS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059036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106</a:t>
            </a:fld>
            <a:endParaRPr lang="en-US" dirty="0"/>
          </a:p>
        </p:txBody>
      </p:sp>
      <p:sp>
        <p:nvSpPr>
          <p:cNvPr id="6" name="Title 1"/>
          <p:cNvSpPr>
            <a:spLocks noGrp="1"/>
          </p:cNvSpPr>
          <p:nvPr>
            <p:ph type="title"/>
          </p:nvPr>
        </p:nvSpPr>
        <p:spPr/>
        <p:txBody>
          <a:bodyPr/>
          <a:lstStyle/>
          <a:p>
            <a:r>
              <a:rPr lang="en-US" smtClean="0"/>
              <a:t>CY 2014 Interim Claims Activity</a:t>
            </a:r>
            <a:endParaRPr lang="en-US" dirty="0"/>
          </a:p>
        </p:txBody>
      </p:sp>
      <p:graphicFrame>
        <p:nvGraphicFramePr>
          <p:cNvPr id="2" name="Table 1"/>
          <p:cNvGraphicFramePr>
            <a:graphicFrameLocks noGrp="1"/>
          </p:cNvGraphicFramePr>
          <p:nvPr>
            <p:extLst/>
          </p:nvPr>
        </p:nvGraphicFramePr>
        <p:xfrm>
          <a:off x="697874" y="1534606"/>
          <a:ext cx="7817475" cy="1977724"/>
        </p:xfrm>
        <a:graphic>
          <a:graphicData uri="http://schemas.openxmlformats.org/drawingml/2006/table">
            <a:tbl>
              <a:tblPr firstRow="1" bandRow="1">
                <a:tableStyleId>{5C22544A-7EE6-4342-B048-85BDC9FD1C3A}</a:tableStyleId>
              </a:tblPr>
              <a:tblGrid>
                <a:gridCol w="1867435"/>
                <a:gridCol w="1416676"/>
                <a:gridCol w="1558344"/>
                <a:gridCol w="1506828"/>
                <a:gridCol w="1468192"/>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Interim Claims Activity for</a:t>
                      </a:r>
                      <a:r>
                        <a:rPr lang="en-US" sz="1800" u="none" strike="noStrike" baseline="0" dirty="0" smtClean="0">
                          <a:solidFill>
                            <a:schemeClr val="bg1"/>
                          </a:solidFill>
                          <a:effectLst/>
                          <a:latin typeface="Arial" panose="020B0604020202020204" pitchFamily="34" charset="0"/>
                          <a:cs typeface="Arial" panose="020B0604020202020204" pitchFamily="34" charset="0"/>
                        </a:rPr>
                        <a:t> </a:t>
                      </a:r>
                      <a:r>
                        <a:rPr lang="en-US" sz="1800" u="none" strike="noStrike" dirty="0" smtClean="0">
                          <a:solidFill>
                            <a:schemeClr val="bg1"/>
                          </a:solidFill>
                          <a:effectLst/>
                          <a:latin typeface="Arial" panose="020B0604020202020204" pitchFamily="34" charset="0"/>
                          <a:cs typeface="Arial" panose="020B0604020202020204" pitchFamily="34" charset="0"/>
                        </a:rPr>
                        <a:t>CY 2014 Dates of Service</a:t>
                      </a:r>
                      <a:endParaRPr lang="en-US" sz="1800" b="0" i="0" u="none" strike="noStrike" dirty="0" smtClean="0">
                        <a:solidFill>
                          <a:schemeClr val="bg1"/>
                        </a:solidFill>
                        <a:effectLst/>
                        <a:latin typeface="Arial" panose="020B0604020202020204" pitchFamily="34" charset="0"/>
                        <a:cs typeface="Arial" panose="020B0604020202020204" pitchFamily="34" charset="0"/>
                      </a:endParaRPr>
                    </a:p>
                  </a:txBody>
                  <a:tcPr>
                    <a:solidFill>
                      <a:srgbClr val="00206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solidFill>
                            <a:schemeClr val="bg1"/>
                          </a:solidFill>
                        </a:rPr>
                        <a:t>Type</a:t>
                      </a:r>
                      <a:endParaRPr lang="en-US" b="1" dirty="0">
                        <a:solidFill>
                          <a:schemeClr val="bg1"/>
                        </a:solidFill>
                      </a:endParaRPr>
                    </a:p>
                  </a:txBody>
                  <a:tcPr anchor="ctr">
                    <a:solidFill>
                      <a:schemeClr val="accent1">
                        <a:lumMod val="75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State Share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baseline="0" dirty="0" smtClean="0">
                          <a:solidFill>
                            <a:schemeClr val="bg1"/>
                          </a:solidFill>
                          <a:effectLst/>
                          <a:latin typeface="Arial" panose="020B0604020202020204" pitchFamily="34" charset="0"/>
                          <a:cs typeface="Arial" panose="020B0604020202020204" pitchFamily="34" charset="0"/>
                        </a:rPr>
                        <a:t>Federal </a:t>
                      </a:r>
                      <a:r>
                        <a:rPr lang="en-US" sz="1600" b="1" u="none" strike="noStrike" baseline="0" dirty="0">
                          <a:solidFill>
                            <a:schemeClr val="bg1"/>
                          </a:solidFill>
                          <a:effectLst/>
                          <a:latin typeface="Arial" panose="020B0604020202020204" pitchFamily="34" charset="0"/>
                          <a:cs typeface="Arial" panose="020B0604020202020204" pitchFamily="34" charset="0"/>
                        </a:rPr>
                        <a:t>Share</a:t>
                      </a:r>
                      <a:endParaRPr lang="en-US" sz="1600" b="1" i="0" u="none" strike="noStrike" baseline="0"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All Funds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smtClean="0">
                          <a:solidFill>
                            <a:schemeClr val="bg1"/>
                          </a:solidFill>
                          <a:effectLst/>
                          <a:latin typeface="Arial" panose="020B0604020202020204" pitchFamily="34" charset="0"/>
                          <a:cs typeface="Arial" panose="020B0604020202020204" pitchFamily="34" charset="0"/>
                        </a:rPr>
                        <a:t>Percentage of Total</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52C2C"/>
                          </a:solidFill>
                        </a:rPr>
                        <a:t>Non-Regional</a:t>
                      </a:r>
                    </a:p>
                  </a:txBody>
                  <a:tcP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7,884,898.28</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7,884,898.28</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63%</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r>
              <a:tr h="370840">
                <a:tc>
                  <a:txBody>
                    <a:bodyPr/>
                    <a:lstStyle/>
                    <a:p>
                      <a:r>
                        <a:rPr lang="en-US" dirty="0" smtClean="0">
                          <a:solidFill>
                            <a:srgbClr val="352C2C"/>
                          </a:solidFill>
                        </a:rPr>
                        <a:t>Regional</a:t>
                      </a:r>
                      <a:endParaRPr lang="en-US" strike="sngStrike" baseline="0" dirty="0">
                        <a:solidFill>
                          <a:srgbClr val="352C2C"/>
                        </a:solidFill>
                      </a:endParaRPr>
                    </a:p>
                  </a:txBody>
                  <a:tcP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1,910,788.06</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2,722,283.84</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4,633,071.90</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37%</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r>
              <a:tr h="370840">
                <a:tc>
                  <a:txBody>
                    <a:bodyPr/>
                    <a:lstStyle/>
                    <a:p>
                      <a:r>
                        <a:rPr lang="en-US" b="1" dirty="0" smtClean="0">
                          <a:solidFill>
                            <a:srgbClr val="352C2C"/>
                          </a:solidFill>
                        </a:rPr>
                        <a:t>Total</a:t>
                      </a:r>
                      <a:endParaRPr lang="en-US" b="1" dirty="0">
                        <a:solidFill>
                          <a:srgbClr val="352C2C"/>
                        </a:solidFill>
                      </a:endParaRPr>
                    </a:p>
                  </a:txBody>
                  <a:tcP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1,910,788.06</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10,607,182.12</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12,517,970.18</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100%</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r>
            </a:tbl>
          </a:graphicData>
        </a:graphic>
      </p:graphicFrame>
    </p:spTree>
    <p:extLst>
      <p:ext uri="{BB962C8B-B14F-4D97-AF65-F5344CB8AC3E}">
        <p14:creationId xmlns:p14="http://schemas.microsoft.com/office/powerpoint/2010/main" val="377711699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107</a:t>
            </a:fld>
            <a:endParaRPr lang="en-US" dirty="0"/>
          </a:p>
        </p:txBody>
      </p:sp>
      <p:sp>
        <p:nvSpPr>
          <p:cNvPr id="7" name="Title 1"/>
          <p:cNvSpPr>
            <a:spLocks noGrp="1"/>
          </p:cNvSpPr>
          <p:nvPr>
            <p:ph type="title"/>
          </p:nvPr>
        </p:nvSpPr>
        <p:spPr/>
        <p:txBody>
          <a:bodyPr/>
          <a:lstStyle/>
          <a:p>
            <a:r>
              <a:rPr lang="en-US" smtClean="0"/>
              <a:t>CY 2015 to Date Interim Claims Activity</a:t>
            </a:r>
            <a:endParaRPr lang="en-US" dirty="0"/>
          </a:p>
        </p:txBody>
      </p:sp>
      <p:graphicFrame>
        <p:nvGraphicFramePr>
          <p:cNvPr id="8" name="Table 7"/>
          <p:cNvGraphicFramePr>
            <a:graphicFrameLocks noGrp="1"/>
          </p:cNvGraphicFramePr>
          <p:nvPr>
            <p:extLst/>
          </p:nvPr>
        </p:nvGraphicFramePr>
        <p:xfrm>
          <a:off x="697874" y="1542845"/>
          <a:ext cx="7817475" cy="1977724"/>
        </p:xfrm>
        <a:graphic>
          <a:graphicData uri="http://schemas.openxmlformats.org/drawingml/2006/table">
            <a:tbl>
              <a:tblPr firstRow="1" bandRow="1">
                <a:tableStyleId>{5C22544A-7EE6-4342-B048-85BDC9FD1C3A}</a:tableStyleId>
              </a:tblPr>
              <a:tblGrid>
                <a:gridCol w="1867435"/>
                <a:gridCol w="1416676"/>
                <a:gridCol w="1558344"/>
                <a:gridCol w="1506828"/>
                <a:gridCol w="1468192"/>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Current Interim Claims Activity (</a:t>
                      </a:r>
                      <a:r>
                        <a:rPr lang="en-US" sz="1800" u="none" strike="noStrike" baseline="0" dirty="0" smtClean="0">
                          <a:solidFill>
                            <a:schemeClr val="bg1"/>
                          </a:solidFill>
                          <a:effectLst/>
                          <a:latin typeface="Arial" panose="020B0604020202020204" pitchFamily="34" charset="0"/>
                          <a:cs typeface="Arial" panose="020B0604020202020204" pitchFamily="34" charset="0"/>
                        </a:rPr>
                        <a:t>January 2015–March 2015)</a:t>
                      </a:r>
                      <a:endParaRPr lang="en-US" sz="1800" b="0" i="0" u="none" strike="noStrike" dirty="0" smtClean="0">
                        <a:solidFill>
                          <a:schemeClr val="bg1"/>
                        </a:solidFill>
                        <a:effectLst/>
                        <a:latin typeface="Arial" panose="020B0604020202020204" pitchFamily="34" charset="0"/>
                        <a:cs typeface="Arial" panose="020B0604020202020204" pitchFamily="34" charset="0"/>
                      </a:endParaRPr>
                    </a:p>
                  </a:txBody>
                  <a:tcPr>
                    <a:solidFill>
                      <a:srgbClr val="00206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solidFill>
                            <a:schemeClr val="bg1"/>
                          </a:solidFill>
                        </a:rPr>
                        <a:t>Type</a:t>
                      </a:r>
                      <a:endParaRPr lang="en-US" b="1" dirty="0">
                        <a:solidFill>
                          <a:schemeClr val="bg1"/>
                        </a:solidFill>
                      </a:endParaRPr>
                    </a:p>
                  </a:txBody>
                  <a:tcPr anchor="ctr">
                    <a:solidFill>
                      <a:schemeClr val="accent1">
                        <a:lumMod val="75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State Share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smtClean="0">
                          <a:solidFill>
                            <a:schemeClr val="bg1"/>
                          </a:solidFill>
                          <a:effectLst/>
                          <a:latin typeface="Arial" panose="020B0604020202020204" pitchFamily="34" charset="0"/>
                          <a:cs typeface="Arial" panose="020B0604020202020204" pitchFamily="34" charset="0"/>
                        </a:rPr>
                        <a:t>F</a:t>
                      </a:r>
                      <a:r>
                        <a:rPr lang="en-US" sz="1600" b="1" u="none" strike="noStrike" baseline="0" dirty="0" smtClean="0">
                          <a:solidFill>
                            <a:schemeClr val="bg1"/>
                          </a:solidFill>
                          <a:effectLst/>
                          <a:latin typeface="Arial" panose="020B0604020202020204" pitchFamily="34" charset="0"/>
                          <a:cs typeface="Arial" panose="020B0604020202020204" pitchFamily="34" charset="0"/>
                        </a:rPr>
                        <a:t>ederal</a:t>
                      </a:r>
                      <a:r>
                        <a:rPr lang="en-US" sz="1600" b="1" u="none" strike="noStrike" dirty="0" smtClean="0">
                          <a:solidFill>
                            <a:schemeClr val="bg1"/>
                          </a:solidFill>
                          <a:effectLst/>
                          <a:latin typeface="Arial" panose="020B0604020202020204" pitchFamily="34" charset="0"/>
                          <a:cs typeface="Arial" panose="020B0604020202020204" pitchFamily="34" charset="0"/>
                        </a:rPr>
                        <a:t> </a:t>
                      </a:r>
                      <a:r>
                        <a:rPr lang="en-US" sz="1600" b="1" u="none" strike="noStrike" dirty="0">
                          <a:solidFill>
                            <a:schemeClr val="bg1"/>
                          </a:solidFill>
                          <a:effectLst/>
                          <a:latin typeface="Arial" panose="020B0604020202020204" pitchFamily="34" charset="0"/>
                          <a:cs typeface="Arial" panose="020B0604020202020204" pitchFamily="34" charset="0"/>
                        </a:rPr>
                        <a:t>Share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All Funds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smtClean="0">
                          <a:solidFill>
                            <a:schemeClr val="bg1"/>
                          </a:solidFill>
                          <a:effectLst/>
                          <a:latin typeface="Arial" panose="020B0604020202020204" pitchFamily="34" charset="0"/>
                          <a:cs typeface="Arial" panose="020B0604020202020204" pitchFamily="34" charset="0"/>
                        </a:rPr>
                        <a:t>Percentage of Total</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52C2C"/>
                          </a:solidFill>
                        </a:rPr>
                        <a:t>Non-Regional</a:t>
                      </a:r>
                    </a:p>
                  </a:txBody>
                  <a:tcP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39,315.52</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39,315.52</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4%</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r>
              <a:tr h="370840">
                <a:tc>
                  <a:txBody>
                    <a:bodyPr/>
                    <a:lstStyle/>
                    <a:p>
                      <a:r>
                        <a:rPr lang="en-US" dirty="0" smtClean="0">
                          <a:solidFill>
                            <a:srgbClr val="352C2C"/>
                          </a:solidFill>
                        </a:rPr>
                        <a:t>Regional</a:t>
                      </a:r>
                      <a:endParaRPr lang="en-US" strike="sngStrike" baseline="0" dirty="0">
                        <a:solidFill>
                          <a:srgbClr val="352C2C"/>
                        </a:solidFill>
                      </a:endParaRPr>
                    </a:p>
                  </a:txBody>
                  <a:tcP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349,235.48</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489,430.71</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838,666.19</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u="none" strike="noStrike" dirty="0">
                          <a:solidFill>
                            <a:srgbClr val="352C2C"/>
                          </a:solidFill>
                          <a:effectLst/>
                          <a:latin typeface="Arial" panose="020B0604020202020204" pitchFamily="34" charset="0"/>
                          <a:cs typeface="Arial" panose="020B0604020202020204" pitchFamily="34" charset="0"/>
                        </a:rPr>
                        <a:t>96%</a:t>
                      </a:r>
                      <a:endParaRPr lang="en-US" sz="1600" b="0"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r>
              <a:tr h="370840">
                <a:tc>
                  <a:txBody>
                    <a:bodyPr/>
                    <a:lstStyle/>
                    <a:p>
                      <a:r>
                        <a:rPr lang="en-US" b="1" dirty="0" smtClean="0">
                          <a:solidFill>
                            <a:srgbClr val="352C2C"/>
                          </a:solidFill>
                        </a:rPr>
                        <a:t>Total</a:t>
                      </a:r>
                      <a:endParaRPr lang="en-US" b="1" dirty="0">
                        <a:solidFill>
                          <a:srgbClr val="352C2C"/>
                        </a:solidFill>
                      </a:endParaRPr>
                    </a:p>
                  </a:txBody>
                  <a:tcP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349,235.48</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528,746.23</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877,981.71</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600" b="1" u="none" strike="noStrike" dirty="0">
                          <a:solidFill>
                            <a:srgbClr val="352C2C"/>
                          </a:solidFill>
                          <a:effectLst/>
                          <a:latin typeface="Arial" panose="020B0604020202020204" pitchFamily="34" charset="0"/>
                          <a:cs typeface="Arial" panose="020B0604020202020204" pitchFamily="34" charset="0"/>
                        </a:rPr>
                        <a:t>100%</a:t>
                      </a:r>
                      <a:endParaRPr lang="en-US" sz="1600" b="1" i="0" u="none" strike="noStrike" dirty="0">
                        <a:solidFill>
                          <a:srgbClr val="352C2C"/>
                        </a:solidFill>
                        <a:effectLst/>
                        <a:latin typeface="Arial" panose="020B0604020202020204" pitchFamily="34" charset="0"/>
                        <a:cs typeface="Arial" panose="020B0604020202020204" pitchFamily="34" charset="0"/>
                      </a:endParaRPr>
                    </a:p>
                  </a:txBody>
                  <a:tcPr marL="6684" marR="6684" marT="6684" marB="0" anchor="ctr"/>
                </a:tc>
              </a:tr>
            </a:tbl>
          </a:graphicData>
        </a:graphic>
      </p:graphicFrame>
    </p:spTree>
    <p:extLst>
      <p:ext uri="{BB962C8B-B14F-4D97-AF65-F5344CB8AC3E}">
        <p14:creationId xmlns:p14="http://schemas.microsoft.com/office/powerpoint/2010/main" val="202962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57921" y="4720358"/>
            <a:ext cx="4636948" cy="1091382"/>
          </a:xfrm>
          <a:prstGeom prst="roundRect">
            <a:avLst/>
          </a:prstGeom>
          <a:solidFill>
            <a:srgbClr val="FC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Content Placeholder 2"/>
          <p:cNvSpPr>
            <a:spLocks noGrp="1"/>
          </p:cNvSpPr>
          <p:nvPr>
            <p:ph idx="1"/>
          </p:nvPr>
        </p:nvSpPr>
        <p:spPr>
          <a:xfrm>
            <a:off x="628650" y="1295400"/>
            <a:ext cx="4866217" cy="4881563"/>
          </a:xfrm>
        </p:spPr>
        <p:txBody>
          <a:bodyPr/>
          <a:lstStyle/>
          <a:p>
            <a:r>
              <a:rPr lang="en-US" dirty="0" smtClean="0"/>
              <a:t>Legacy method (through June 30, 2014)</a:t>
            </a:r>
          </a:p>
          <a:p>
            <a:pPr lvl="1"/>
            <a:r>
              <a:rPr lang="en-US" dirty="0" smtClean="0"/>
              <a:t>Annual rate setting</a:t>
            </a:r>
          </a:p>
          <a:p>
            <a:pPr lvl="1"/>
            <a:r>
              <a:rPr lang="en-US" dirty="0" smtClean="0"/>
              <a:t>Interim billing and CCS claims payments</a:t>
            </a:r>
          </a:p>
          <a:p>
            <a:pPr lvl="1"/>
            <a:r>
              <a:rPr lang="en-US" dirty="0" smtClean="0"/>
              <a:t>Year-end cost reporting and financial reconciliation</a:t>
            </a:r>
          </a:p>
          <a:p>
            <a:r>
              <a:rPr lang="en-US" dirty="0" smtClean="0"/>
              <a:t>Updated method (effective July 1, 2014)</a:t>
            </a:r>
          </a:p>
          <a:p>
            <a:pPr lvl="1"/>
            <a:r>
              <a:rPr lang="en-US" dirty="0" smtClean="0"/>
              <a:t>Statewide rates</a:t>
            </a:r>
          </a:p>
          <a:p>
            <a:pPr lvl="1"/>
            <a:r>
              <a:rPr lang="en-US" dirty="0" smtClean="0"/>
              <a:t>Interim billing and CCS claim payments</a:t>
            </a:r>
          </a:p>
          <a:p>
            <a:pPr lvl="1"/>
            <a:r>
              <a:rPr lang="en-US" dirty="0" smtClean="0"/>
              <a:t>Updated annual cost reporting and reconciliation method</a:t>
            </a:r>
          </a:p>
        </p:txBody>
      </p:sp>
      <p:sp>
        <p:nvSpPr>
          <p:cNvPr id="10"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11</a:t>
            </a:fld>
            <a:endParaRPr lang="en-US" dirty="0"/>
          </a:p>
        </p:txBody>
      </p:sp>
      <p:sp>
        <p:nvSpPr>
          <p:cNvPr id="6" name="Title 1"/>
          <p:cNvSpPr>
            <a:spLocks noGrp="1"/>
          </p:cNvSpPr>
          <p:nvPr>
            <p:ph type="title"/>
          </p:nvPr>
        </p:nvSpPr>
        <p:spPr/>
        <p:txBody>
          <a:bodyPr>
            <a:normAutofit fontScale="90000"/>
          </a:bodyPr>
          <a:lstStyle/>
          <a:p>
            <a:r>
              <a:rPr lang="en-US" smtClean="0"/>
              <a:t>CCS Financial Process</a:t>
            </a:r>
            <a:br>
              <a:rPr lang="en-US" smtClean="0"/>
            </a:b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94867" y="2"/>
            <a:ext cx="3657600" cy="6485466"/>
          </a:xfrm>
          <a:prstGeom prst="rect">
            <a:avLst/>
          </a:prstGeom>
        </p:spPr>
      </p:pic>
      <p:sp>
        <p:nvSpPr>
          <p:cNvPr id="16" name="TextBox 15"/>
          <p:cNvSpPr txBox="1"/>
          <p:nvPr/>
        </p:nvSpPr>
        <p:spPr>
          <a:xfrm>
            <a:off x="757921" y="4765001"/>
            <a:ext cx="4381500"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Note:</a:t>
            </a:r>
            <a:r>
              <a:rPr lang="en-US" sz="2000" dirty="0">
                <a:latin typeface="Arial" panose="020B0604020202020204" pitchFamily="34" charset="0"/>
                <a:cs typeface="Arial" panose="020B0604020202020204" pitchFamily="34" charset="0"/>
              </a:rPr>
              <a:t> CY 2014 reporting incorporates both legacy and updated reporting methodologies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39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dirty="0" smtClean="0"/>
              <a:t>Legacy CCS reporting</a:t>
            </a:r>
          </a:p>
          <a:p>
            <a:pPr lvl="1"/>
            <a:r>
              <a:rPr lang="en-US" dirty="0" smtClean="0"/>
              <a:t>Applicable for dates of service from January 1, 2014, to June 30, 2014</a:t>
            </a:r>
          </a:p>
          <a:p>
            <a:pPr lvl="1"/>
            <a:r>
              <a:rPr lang="en-US" dirty="0" smtClean="0"/>
              <a:t>Consistent with past CCS reporting</a:t>
            </a:r>
          </a:p>
          <a:p>
            <a:r>
              <a:rPr lang="en-US" dirty="0" smtClean="0"/>
              <a:t>Updated CCS reporting</a:t>
            </a:r>
          </a:p>
          <a:p>
            <a:pPr lvl="1"/>
            <a:r>
              <a:rPr lang="en-US" dirty="0" smtClean="0"/>
              <a:t>Applicable for dates of service from July 1, 2014, to December 31, 2014 </a:t>
            </a:r>
          </a:p>
          <a:p>
            <a:pPr lvl="1"/>
            <a:r>
              <a:rPr lang="en-US" dirty="0" smtClean="0"/>
              <a:t>Based on CY 2013 WIMCR reporting methodology</a:t>
            </a:r>
          </a:p>
          <a:p>
            <a:endParaRPr lang="en-US" dirty="0" smtClean="0"/>
          </a:p>
          <a:p>
            <a:endParaRPr lang="en-US" dirty="0" smtClean="0"/>
          </a:p>
          <a:p>
            <a:endParaRPr lang="en-US" dirty="0" smtClean="0"/>
          </a:p>
          <a:p>
            <a:endParaRPr lang="en-US" dirty="0"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12</a:t>
            </a:fld>
            <a:endParaRPr lang="en-US" dirty="0"/>
          </a:p>
        </p:txBody>
      </p:sp>
      <p:sp>
        <p:nvSpPr>
          <p:cNvPr id="6" name="Title 1"/>
          <p:cNvSpPr>
            <a:spLocks noGrp="1"/>
          </p:cNvSpPr>
          <p:nvPr>
            <p:ph type="title"/>
          </p:nvPr>
        </p:nvSpPr>
        <p:spPr/>
        <p:txBody>
          <a:bodyPr/>
          <a:lstStyle/>
          <a:p>
            <a:r>
              <a:rPr lang="en-US" smtClean="0"/>
              <a:t>CCS CY 2014 Cost Reporting Process</a:t>
            </a:r>
            <a:endParaRPr lang="en-US" dirty="0"/>
          </a:p>
        </p:txBody>
      </p:sp>
      <p:pic>
        <p:nvPicPr>
          <p:cNvPr id="3" name="Picture 2"/>
          <p:cNvPicPr>
            <a:picLocks noChangeAspect="1"/>
          </p:cNvPicPr>
          <p:nvPr/>
        </p:nvPicPr>
        <p:blipFill>
          <a:blip r:embed="rId2"/>
          <a:stretch>
            <a:fillRect/>
          </a:stretch>
        </p:blipFill>
        <p:spPr>
          <a:xfrm>
            <a:off x="2481943" y="3896140"/>
            <a:ext cx="4443480" cy="2480150"/>
          </a:xfrm>
          <a:prstGeom prst="rect">
            <a:avLst/>
          </a:prstGeom>
        </p:spPr>
      </p:pic>
    </p:spTree>
    <p:extLst>
      <p:ext uri="{BB962C8B-B14F-4D97-AF65-F5344CB8AC3E}">
        <p14:creationId xmlns:p14="http://schemas.microsoft.com/office/powerpoint/2010/main" val="308591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b="1" dirty="0" smtClean="0"/>
              <a:t>CY2014 Reporting</a:t>
            </a:r>
          </a:p>
          <a:p>
            <a:pPr lvl="1"/>
            <a:r>
              <a:rPr lang="en-US" dirty="0" smtClean="0"/>
              <a:t>Currently, CCS and WIMCR have two different cost reports but have similar reporting criteria.</a:t>
            </a:r>
          </a:p>
          <a:p>
            <a:r>
              <a:rPr lang="en-US" b="1" dirty="0" smtClean="0"/>
              <a:t>Beginning in CY 2016 for CY2015 reports</a:t>
            </a:r>
            <a:r>
              <a:rPr lang="en-US" dirty="0" smtClean="0"/>
              <a:t> </a:t>
            </a:r>
          </a:p>
          <a:p>
            <a:pPr lvl="1"/>
            <a:r>
              <a:rPr lang="en-US" dirty="0" smtClean="0"/>
              <a:t>Moving toward cost report integration between CCS and other county-based health services programs for CY 2015 reporting</a:t>
            </a:r>
          </a:p>
          <a:p>
            <a:pPr lvl="2"/>
            <a:r>
              <a:rPr lang="en-US" dirty="0" smtClean="0"/>
              <a:t>Integration would result in a single annual cost report for WIMCR and CCS in CY 2015.</a:t>
            </a:r>
          </a:p>
          <a:p>
            <a:pPr lvl="2"/>
            <a:r>
              <a:rPr lang="en-US" dirty="0" smtClean="0"/>
              <a:t>Cost settlement will continue to be calculated independently for each program.</a:t>
            </a:r>
          </a:p>
          <a:p>
            <a:pPr lvl="1"/>
            <a:r>
              <a:rPr lang="en-US" dirty="0" smtClean="0"/>
              <a:t>Pending federal approval</a:t>
            </a:r>
          </a:p>
          <a:p>
            <a:pPr lvl="2"/>
            <a:r>
              <a:rPr lang="en-US" dirty="0" smtClean="0"/>
              <a:t>Policy changes that affect Medicaid programs require approval by the Centers for Medicare and Medicaid Services (CMS).</a:t>
            </a:r>
          </a:p>
          <a:p>
            <a:pPr lvl="2"/>
            <a:r>
              <a:rPr lang="en-US" dirty="0" smtClean="0"/>
              <a:t>All anticipated updates are subject to change pending federal approval.</a:t>
            </a:r>
          </a:p>
          <a:p>
            <a:pPr lvl="1"/>
            <a:r>
              <a:rPr lang="en-US" dirty="0" smtClean="0"/>
              <a:t>Broader vision to include additional mental health programs</a:t>
            </a:r>
          </a:p>
          <a:p>
            <a:pPr lvl="2"/>
            <a:r>
              <a:rPr lang="en-US" dirty="0" smtClean="0"/>
              <a:t>CCS is the first program to integrate with WIMCR reporting methodology.</a:t>
            </a:r>
          </a:p>
          <a:p>
            <a:pPr lvl="2"/>
            <a:r>
              <a:rPr lang="en-US" dirty="0" smtClean="0"/>
              <a:t>Additional mental health programs may be included at a later date.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13</a:t>
            </a:fld>
            <a:endParaRPr lang="en-US" dirty="0"/>
          </a:p>
        </p:txBody>
      </p:sp>
      <p:sp>
        <p:nvSpPr>
          <p:cNvPr id="6" name="Title 1"/>
          <p:cNvSpPr>
            <a:spLocks noGrp="1"/>
          </p:cNvSpPr>
          <p:nvPr>
            <p:ph type="title"/>
          </p:nvPr>
        </p:nvSpPr>
        <p:spPr/>
        <p:txBody>
          <a:bodyPr/>
          <a:lstStyle/>
          <a:p>
            <a:r>
              <a:rPr lang="en-US" smtClean="0"/>
              <a:t>CCS Policy Next Steps</a:t>
            </a:r>
            <a:endParaRPr lang="en-US" dirty="0"/>
          </a:p>
        </p:txBody>
      </p:sp>
    </p:spTree>
    <p:extLst>
      <p:ext uri="{BB962C8B-B14F-4D97-AF65-F5344CB8AC3E}">
        <p14:creationId xmlns:p14="http://schemas.microsoft.com/office/powerpoint/2010/main" val="1054728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3999" cy="6858000"/>
          </a:xfrm>
          <a:prstGeom prst="rect">
            <a:avLst/>
          </a:prstGeom>
          <a:solidFill>
            <a:srgbClr val="434343"/>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Rockwell" panose="02060603020205020403" pitchFamily="18" charset="0"/>
                <a:ea typeface="+mj-ea"/>
                <a:cs typeface="+mj-cs"/>
              </a:defRPr>
            </a:lvl1pPr>
          </a:lstStyle>
          <a:p>
            <a:endParaRPr lang="en-US" dirty="0"/>
          </a:p>
        </p:txBody>
      </p:sp>
      <p:sp>
        <p:nvSpPr>
          <p:cNvPr id="2" name="Title 1"/>
          <p:cNvSpPr>
            <a:spLocks noGrp="1"/>
          </p:cNvSpPr>
          <p:nvPr>
            <p:ph type="title"/>
          </p:nvPr>
        </p:nvSpPr>
        <p:spPr>
          <a:xfrm>
            <a:off x="623888" y="1681259"/>
            <a:ext cx="7886700" cy="2852737"/>
          </a:xfrm>
          <a:solidFill>
            <a:srgbClr val="434343"/>
          </a:solidFill>
        </p:spPr>
        <p:txBody>
          <a:bodyPr/>
          <a:lstStyle/>
          <a:p>
            <a:r>
              <a:rPr lang="en-US" smtClean="0"/>
              <a:t>CCS and WIMCR CY 2014 Cost Reporting and Demonstration of the Reporting Tool</a:t>
            </a:r>
            <a:br>
              <a:rPr lang="en-US" smtClean="0"/>
            </a:br>
            <a:r>
              <a:rPr lang="en-US" sz="1800" smtClean="0">
                <a:latin typeface="Arial" panose="020B0604020202020204" pitchFamily="34" charset="0"/>
                <a:cs typeface="Arial" panose="020B0604020202020204" pitchFamily="34" charset="0"/>
              </a:rPr>
              <a:t>Megan Morris and Nora Boyle, PCG</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23888" y="470146"/>
            <a:ext cx="2505678" cy="1970546"/>
          </a:xfrm>
          <a:prstGeom prst="rect">
            <a:avLst/>
          </a:prstGeom>
        </p:spPr>
      </p:pic>
    </p:spTree>
    <p:extLst>
      <p:ext uri="{BB962C8B-B14F-4D97-AF65-F5344CB8AC3E}">
        <p14:creationId xmlns:p14="http://schemas.microsoft.com/office/powerpoint/2010/main" val="1718825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28650" y="1539089"/>
            <a:ext cx="3886200" cy="4637874"/>
          </a:xfrm>
        </p:spPr>
        <p:txBody>
          <a:bodyPr/>
          <a:lstStyle/>
          <a:p>
            <a:r>
              <a:rPr lang="en-US" dirty="0" smtClean="0"/>
              <a:t>CCS/WIMCR Process</a:t>
            </a:r>
          </a:p>
          <a:p>
            <a:r>
              <a:rPr lang="en-US" dirty="0" smtClean="0"/>
              <a:t>WIMCR first-time users</a:t>
            </a:r>
          </a:p>
          <a:p>
            <a:r>
              <a:rPr lang="en-US" dirty="0" smtClean="0"/>
              <a:t>CCS/WIMCR reporting and demonstration</a:t>
            </a:r>
          </a:p>
          <a:p>
            <a:r>
              <a:rPr lang="en-US" dirty="0" smtClean="0"/>
              <a:t>Timeline/next steps</a:t>
            </a:r>
          </a:p>
        </p:txBody>
      </p:sp>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15</a:t>
            </a:fld>
            <a:endParaRPr lang="en-US" dirty="0"/>
          </a:p>
        </p:txBody>
      </p:sp>
      <p:sp>
        <p:nvSpPr>
          <p:cNvPr id="6" name="Title 1"/>
          <p:cNvSpPr>
            <a:spLocks noGrp="1"/>
          </p:cNvSpPr>
          <p:nvPr>
            <p:ph type="title"/>
          </p:nvPr>
        </p:nvSpPr>
        <p:spPr>
          <a:xfrm>
            <a:off x="628650" y="270588"/>
            <a:ext cx="7886700" cy="1095368"/>
          </a:xfrm>
        </p:spPr>
        <p:txBody>
          <a:bodyPr>
            <a:normAutofit/>
          </a:bodyPr>
          <a:lstStyle/>
          <a:p>
            <a:r>
              <a:rPr lang="en-US" dirty="0" smtClean="0"/>
              <a:t>Agenda 2:  CY2014 </a:t>
            </a:r>
            <a:br>
              <a:rPr lang="en-US" dirty="0" smtClean="0"/>
            </a:br>
            <a:r>
              <a:rPr lang="en-US" dirty="0" smtClean="0"/>
              <a:t>Reporting</a:t>
            </a:r>
            <a:endParaRPr lang="en-US"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6400" y="0"/>
            <a:ext cx="3657600" cy="6485467"/>
          </a:xfrm>
          <a:prstGeom prst="rect">
            <a:avLst/>
          </a:prstGeom>
        </p:spPr>
      </p:pic>
    </p:spTree>
    <p:extLst>
      <p:ext uri="{BB962C8B-B14F-4D97-AF65-F5344CB8AC3E}">
        <p14:creationId xmlns:p14="http://schemas.microsoft.com/office/powerpoint/2010/main" val="177644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CCS/WIMCR Process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5956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038475" y="1365956"/>
            <a:ext cx="5476875" cy="4811007"/>
          </a:xfrm>
        </p:spPr>
        <p:txBody>
          <a:bodyPr>
            <a:normAutofit lnSpcReduction="10000"/>
          </a:bodyPr>
          <a:lstStyle/>
          <a:p>
            <a:r>
              <a:rPr lang="en-US" dirty="0"/>
              <a:t>CCS regions must complete three steps:</a:t>
            </a:r>
          </a:p>
          <a:p>
            <a:pPr lvl="1"/>
            <a:r>
              <a:rPr lang="en-US" dirty="0"/>
              <a:t>Division of Mental Health and Substance Abuse Services (DMHSAS) approval</a:t>
            </a:r>
          </a:p>
          <a:p>
            <a:pPr lvl="1"/>
            <a:r>
              <a:rPr lang="en-US" dirty="0"/>
              <a:t>Division of Quality Assurance (DQA) certification</a:t>
            </a:r>
          </a:p>
          <a:p>
            <a:pPr lvl="1"/>
            <a:r>
              <a:rPr lang="en-US" dirty="0"/>
              <a:t>Medicaid provider </a:t>
            </a:r>
            <a:r>
              <a:rPr lang="en-US" dirty="0" smtClean="0"/>
              <a:t>enrollment</a:t>
            </a:r>
            <a:endParaRPr lang="en-US" dirty="0"/>
          </a:p>
          <a:p>
            <a:r>
              <a:rPr lang="en-US" dirty="0"/>
              <a:t>Regional formation</a:t>
            </a:r>
          </a:p>
          <a:p>
            <a:pPr lvl="1"/>
            <a:r>
              <a:rPr lang="en-US" dirty="0"/>
              <a:t>Initial formation of a region may occur at the beginning of a month from July 1, 2014, to December 31, 2015.</a:t>
            </a:r>
          </a:p>
          <a:p>
            <a:pPr lvl="1"/>
            <a:r>
              <a:rPr lang="en-US" dirty="0"/>
              <a:t>One annual update to regional structure is allowed (first of the month).</a:t>
            </a:r>
          </a:p>
          <a:p>
            <a:pPr lvl="1"/>
            <a:r>
              <a:rPr lang="en-US" dirty="0"/>
              <a:t>Effective January 1, 2016, additions and removals must occur on January 1</a:t>
            </a:r>
            <a:r>
              <a:rPr lang="en-US" dirty="0" smtClean="0"/>
              <a:t>.</a:t>
            </a:r>
            <a:endParaRPr lang="en-US" dirty="0"/>
          </a:p>
          <a:p>
            <a:r>
              <a:rPr lang="en-US" dirty="0"/>
              <a:t>Regionalization incentive</a:t>
            </a:r>
          </a:p>
          <a:p>
            <a:pPr lvl="1"/>
            <a:r>
              <a:rPr lang="en-US" dirty="0"/>
              <a:t>Non-regional CCS providers will continue to receive only the federal share of reimbursement.</a:t>
            </a:r>
          </a:p>
          <a:p>
            <a:pPr lvl="1"/>
            <a:r>
              <a:rPr lang="en-US" dirty="0"/>
              <a:t>Regional CCS providers will realize enhanced CCS payments through interim claiming and a cost-based reimbursement method.</a:t>
            </a:r>
          </a:p>
          <a:p>
            <a:endParaRPr lang="en-US" dirty="0"/>
          </a:p>
        </p:txBody>
      </p:sp>
      <p:sp>
        <p:nvSpPr>
          <p:cNvPr id="4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17</a:t>
            </a:fld>
            <a:endParaRPr lang="en-US" dirty="0"/>
          </a:p>
        </p:txBody>
      </p:sp>
      <p:sp>
        <p:nvSpPr>
          <p:cNvPr id="2" name="Title 1"/>
          <p:cNvSpPr>
            <a:spLocks noGrp="1"/>
          </p:cNvSpPr>
          <p:nvPr>
            <p:ph type="title"/>
          </p:nvPr>
        </p:nvSpPr>
        <p:spPr>
          <a:xfrm>
            <a:off x="2905124" y="270588"/>
            <a:ext cx="5610225" cy="905069"/>
          </a:xfrm>
        </p:spPr>
        <p:txBody>
          <a:bodyPr/>
          <a:lstStyle/>
          <a:p>
            <a:r>
              <a:rPr lang="en-US" dirty="0" smtClean="0"/>
              <a:t>CCS Regionalization</a:t>
            </a:r>
            <a:endParaRPr lang="en-US" dirty="0"/>
          </a:p>
        </p:txBody>
      </p:sp>
      <p:pic>
        <p:nvPicPr>
          <p:cNvPr id="10" name="Picture 9"/>
          <p:cNvPicPr>
            <a:picLocks noChangeAspect="1"/>
          </p:cNvPicPr>
          <p:nvPr/>
        </p:nvPicPr>
        <p:blipFill>
          <a:blip r:embed="rId2"/>
          <a:stretch>
            <a:fillRect/>
          </a:stretch>
        </p:blipFill>
        <p:spPr>
          <a:xfrm>
            <a:off x="-1" y="0"/>
            <a:ext cx="2774551" cy="6473952"/>
          </a:xfrm>
          <a:prstGeom prst="rect">
            <a:avLst/>
          </a:prstGeom>
        </p:spPr>
      </p:pic>
    </p:spTree>
    <p:extLst>
      <p:ext uri="{BB962C8B-B14F-4D97-AF65-F5344CB8AC3E}">
        <p14:creationId xmlns:p14="http://schemas.microsoft.com/office/powerpoint/2010/main" val="1991655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18</a:t>
            </a:fld>
            <a:endParaRPr lang="en-US" dirty="0"/>
          </a:p>
        </p:txBody>
      </p:sp>
      <p:sp>
        <p:nvSpPr>
          <p:cNvPr id="2" name="Title 1"/>
          <p:cNvSpPr>
            <a:spLocks noGrp="1"/>
          </p:cNvSpPr>
          <p:nvPr>
            <p:ph type="title"/>
          </p:nvPr>
        </p:nvSpPr>
        <p:spPr/>
        <p:txBody>
          <a:bodyPr/>
          <a:lstStyle/>
          <a:p>
            <a:r>
              <a:rPr lang="en-US" smtClean="0"/>
              <a:t>CCS Regional Models</a:t>
            </a:r>
            <a:endParaRPr lang="en-US" dirty="0"/>
          </a:p>
        </p:txBody>
      </p:sp>
      <p:sp>
        <p:nvSpPr>
          <p:cNvPr id="3" name="Content Placeholder 2"/>
          <p:cNvSpPr>
            <a:spLocks noGrp="1"/>
          </p:cNvSpPr>
          <p:nvPr>
            <p:ph sz="half" idx="4294967295"/>
          </p:nvPr>
        </p:nvSpPr>
        <p:spPr>
          <a:xfrm>
            <a:off x="676275" y="1095375"/>
            <a:ext cx="4078288" cy="1323975"/>
          </a:xfrm>
        </p:spPr>
        <p:txBody>
          <a:bodyPr>
            <a:normAutofit/>
          </a:bodyPr>
          <a:lstStyle/>
          <a:p>
            <a:pPr marL="0" indent="0">
              <a:spcBef>
                <a:spcPts val="0"/>
              </a:spcBef>
              <a:buNone/>
            </a:pPr>
            <a:r>
              <a:rPr lang="en-US" sz="1800" dirty="0" smtClean="0">
                <a:solidFill>
                  <a:schemeClr val="tx1"/>
                </a:solidFill>
                <a:ea typeface="Roboto Slab" pitchFamily="2" charset="0"/>
              </a:rPr>
              <a:t>Multi-County Model</a:t>
            </a:r>
          </a:p>
          <a:p>
            <a:pPr marL="0" indent="0">
              <a:spcBef>
                <a:spcPts val="0"/>
              </a:spcBef>
              <a:buNone/>
            </a:pPr>
            <a:r>
              <a:rPr lang="en-US" sz="1400" dirty="0" smtClean="0"/>
              <a:t>Multiple counties/tribes partner together to operate a regional CCS program across their counties/tribes; a lead county or tribe is identified.</a:t>
            </a:r>
          </a:p>
          <a:p>
            <a:pPr marL="0" indent="0">
              <a:lnSpc>
                <a:spcPct val="100000"/>
              </a:lnSpc>
              <a:buNone/>
            </a:pPr>
            <a:endParaRPr lang="en-US" sz="1400" dirty="0" smtClean="0">
              <a:solidFill>
                <a:srgbClr val="A2958A"/>
              </a:solidFill>
              <a:latin typeface="Rockwell" panose="02060603020205020403" pitchFamily="18" charset="0"/>
            </a:endParaRPr>
          </a:p>
          <a:p>
            <a:pPr marL="0" indent="0">
              <a:lnSpc>
                <a:spcPct val="100000"/>
              </a:lnSpc>
              <a:buNone/>
            </a:pPr>
            <a:endParaRPr lang="en-US" sz="1400" dirty="0" smtClean="0">
              <a:solidFill>
                <a:srgbClr val="A2958A"/>
              </a:solidFill>
              <a:latin typeface="Rockwell" panose="02060603020205020403" pitchFamily="18" charset="0"/>
            </a:endParaRPr>
          </a:p>
          <a:p>
            <a:pPr marL="0" indent="0">
              <a:lnSpc>
                <a:spcPct val="100000"/>
              </a:lnSpc>
              <a:buNone/>
            </a:pPr>
            <a:endParaRPr lang="en-US" sz="1400" dirty="0" smtClean="0">
              <a:solidFill>
                <a:srgbClr val="A2958A"/>
              </a:solidFill>
              <a:latin typeface="Rockwell" panose="02060603020205020403" pitchFamily="18" charset="0"/>
            </a:endParaRPr>
          </a:p>
          <a:p>
            <a:pPr marL="0" indent="0">
              <a:lnSpc>
                <a:spcPct val="100000"/>
              </a:lnSpc>
              <a:buNone/>
            </a:pPr>
            <a:endParaRPr lang="en-US" sz="1400" dirty="0" smtClean="0">
              <a:solidFill>
                <a:srgbClr val="A2958A"/>
              </a:solidFill>
              <a:latin typeface="Rockwell" panose="02060603020205020403" pitchFamily="18" charset="0"/>
            </a:endParaRPr>
          </a:p>
        </p:txBody>
      </p:sp>
      <p:grpSp>
        <p:nvGrpSpPr>
          <p:cNvPr id="16" name="Group 15"/>
          <p:cNvGrpSpPr/>
          <p:nvPr/>
        </p:nvGrpSpPr>
        <p:grpSpPr>
          <a:xfrm>
            <a:off x="7324233" y="4818947"/>
            <a:ext cx="1274619" cy="1232689"/>
            <a:chOff x="0" y="242947"/>
            <a:chExt cx="1444071" cy="1444185"/>
          </a:xfrm>
        </p:grpSpPr>
        <p:sp>
          <p:nvSpPr>
            <p:cNvPr id="17" name="Oval 16"/>
            <p:cNvSpPr/>
            <p:nvPr/>
          </p:nvSpPr>
          <p:spPr>
            <a:xfrm>
              <a:off x="0" y="242947"/>
              <a:ext cx="1444071" cy="1444185"/>
            </a:xfrm>
            <a:prstGeom prst="ellipse">
              <a:avLst/>
            </a:prstGeom>
            <a:solidFill>
              <a:srgbClr val="00549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211479" y="454443"/>
              <a:ext cx="1021113"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51.42, County or Tribe 1</a:t>
              </a:r>
              <a:endParaRPr lang="en-US" sz="14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3245857" y="2416841"/>
            <a:ext cx="878418" cy="912384"/>
            <a:chOff x="0" y="242947"/>
            <a:chExt cx="1444071" cy="1444185"/>
          </a:xfrm>
        </p:grpSpPr>
        <p:sp>
          <p:nvSpPr>
            <p:cNvPr id="23" name="Oval 22"/>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3</a:t>
              </a:r>
              <a:endParaRPr lang="en-US" sz="14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1794794" y="2196845"/>
            <a:ext cx="1275619" cy="1247199"/>
            <a:chOff x="0" y="242947"/>
            <a:chExt cx="1444071" cy="1444185"/>
          </a:xfrm>
        </p:grpSpPr>
        <p:sp>
          <p:nvSpPr>
            <p:cNvPr id="29" name="Oval 28"/>
            <p:cNvSpPr/>
            <p:nvPr/>
          </p:nvSpPr>
          <p:spPr>
            <a:xfrm>
              <a:off x="0" y="242947"/>
              <a:ext cx="1444071" cy="1444185"/>
            </a:xfrm>
            <a:prstGeom prst="ellipse">
              <a:avLst/>
            </a:prstGeom>
            <a:solidFill>
              <a:srgbClr val="00549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141503" y="454443"/>
              <a:ext cx="1183388"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Lead County 1</a:t>
              </a:r>
              <a:endParaRPr lang="en-US" sz="1400" kern="1200" dirty="0">
                <a:latin typeface="Arial" panose="020B0604020202020204" pitchFamily="34" charset="0"/>
                <a:cs typeface="Arial" panose="020B0604020202020204" pitchFamily="34" charset="0"/>
              </a:endParaRPr>
            </a:p>
          </p:txBody>
        </p:sp>
      </p:grpSp>
      <p:grpSp>
        <p:nvGrpSpPr>
          <p:cNvPr id="31" name="Group 30"/>
          <p:cNvGrpSpPr/>
          <p:nvPr/>
        </p:nvGrpSpPr>
        <p:grpSpPr>
          <a:xfrm>
            <a:off x="1993394" y="3599199"/>
            <a:ext cx="878418" cy="912384"/>
            <a:chOff x="0" y="242947"/>
            <a:chExt cx="1444071" cy="1444185"/>
          </a:xfrm>
        </p:grpSpPr>
        <p:sp>
          <p:nvSpPr>
            <p:cNvPr id="32" name="Oval 31"/>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4</a:t>
              </a:r>
              <a:endParaRPr lang="en-US" sz="1400" kern="1200" dirty="0">
                <a:latin typeface="Arial" panose="020B0604020202020204" pitchFamily="34" charset="0"/>
                <a:cs typeface="Arial" panose="020B0604020202020204" pitchFamily="34" charset="0"/>
              </a:endParaRPr>
            </a:p>
          </p:txBody>
        </p:sp>
      </p:grpSp>
      <p:grpSp>
        <p:nvGrpSpPr>
          <p:cNvPr id="34" name="Group 33"/>
          <p:cNvGrpSpPr/>
          <p:nvPr/>
        </p:nvGrpSpPr>
        <p:grpSpPr>
          <a:xfrm>
            <a:off x="744927" y="2364252"/>
            <a:ext cx="878418" cy="912384"/>
            <a:chOff x="0" y="242947"/>
            <a:chExt cx="1444071" cy="1444185"/>
          </a:xfrm>
        </p:grpSpPr>
        <p:sp>
          <p:nvSpPr>
            <p:cNvPr id="35" name="Oval 34"/>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2</a:t>
              </a:r>
              <a:endParaRPr lang="en-US" sz="1400" kern="1200" dirty="0">
                <a:latin typeface="Arial" panose="020B0604020202020204" pitchFamily="34" charset="0"/>
                <a:cs typeface="Arial" panose="020B0604020202020204" pitchFamily="34" charset="0"/>
              </a:endParaRPr>
            </a:p>
          </p:txBody>
        </p:sp>
      </p:grpSp>
      <p:cxnSp>
        <p:nvCxnSpPr>
          <p:cNvPr id="38" name="Straight Connector 37"/>
          <p:cNvCxnSpPr>
            <a:stCxn id="35" idx="6"/>
            <a:endCxn id="29" idx="2"/>
          </p:cNvCxnSpPr>
          <p:nvPr/>
        </p:nvCxnSpPr>
        <p:spPr>
          <a:xfrm>
            <a:off x="1623345" y="2820444"/>
            <a:ext cx="17144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9" idx="4"/>
            <a:endCxn id="32" idx="0"/>
          </p:cNvCxnSpPr>
          <p:nvPr/>
        </p:nvCxnSpPr>
        <p:spPr>
          <a:xfrm flipH="1">
            <a:off x="2432603" y="3444044"/>
            <a:ext cx="1" cy="155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3" idx="2"/>
          </p:cNvCxnSpPr>
          <p:nvPr/>
        </p:nvCxnSpPr>
        <p:spPr>
          <a:xfrm>
            <a:off x="3070413" y="2868143"/>
            <a:ext cx="175444" cy="489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059564" y="2903907"/>
            <a:ext cx="878418" cy="912384"/>
            <a:chOff x="0" y="242947"/>
            <a:chExt cx="1444071" cy="1444185"/>
          </a:xfrm>
        </p:grpSpPr>
        <p:sp>
          <p:nvSpPr>
            <p:cNvPr id="60" name="Oval 59"/>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4</a:t>
              </a:r>
              <a:endParaRPr lang="en-US" sz="1400" kern="1200" dirty="0">
                <a:latin typeface="Arial" panose="020B0604020202020204" pitchFamily="34" charset="0"/>
                <a:cs typeface="Arial" panose="020B0604020202020204" pitchFamily="34" charset="0"/>
              </a:endParaRPr>
            </a:p>
          </p:txBody>
        </p:sp>
      </p:grpSp>
      <p:grpSp>
        <p:nvGrpSpPr>
          <p:cNvPr id="62" name="Group 61"/>
          <p:cNvGrpSpPr/>
          <p:nvPr/>
        </p:nvGrpSpPr>
        <p:grpSpPr>
          <a:xfrm>
            <a:off x="6253158" y="3513514"/>
            <a:ext cx="878418" cy="912384"/>
            <a:chOff x="0" y="242947"/>
            <a:chExt cx="1444071" cy="1444185"/>
          </a:xfrm>
        </p:grpSpPr>
        <p:sp>
          <p:nvSpPr>
            <p:cNvPr id="63" name="Oval 62"/>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3</a:t>
              </a:r>
              <a:endParaRPr lang="en-US" sz="1400" kern="1200" dirty="0">
                <a:latin typeface="Arial" panose="020B0604020202020204" pitchFamily="34" charset="0"/>
                <a:cs typeface="Arial" panose="020B0604020202020204" pitchFamily="34" charset="0"/>
              </a:endParaRPr>
            </a:p>
          </p:txBody>
        </p:sp>
      </p:grpSp>
      <p:grpSp>
        <p:nvGrpSpPr>
          <p:cNvPr id="65" name="Group 64"/>
          <p:cNvGrpSpPr/>
          <p:nvPr/>
        </p:nvGrpSpPr>
        <p:grpSpPr>
          <a:xfrm>
            <a:off x="6253158" y="2264033"/>
            <a:ext cx="878418" cy="912384"/>
            <a:chOff x="0" y="242947"/>
            <a:chExt cx="1444071" cy="1444185"/>
          </a:xfrm>
        </p:grpSpPr>
        <p:sp>
          <p:nvSpPr>
            <p:cNvPr id="66" name="Oval 65"/>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1</a:t>
              </a:r>
              <a:endParaRPr lang="en-US" sz="1400" kern="1200" dirty="0">
                <a:latin typeface="Arial" panose="020B0604020202020204" pitchFamily="34" charset="0"/>
                <a:cs typeface="Arial" panose="020B0604020202020204" pitchFamily="34" charset="0"/>
              </a:endParaRPr>
            </a:p>
          </p:txBody>
        </p:sp>
      </p:grpSp>
      <p:grpSp>
        <p:nvGrpSpPr>
          <p:cNvPr id="68" name="Group 67"/>
          <p:cNvGrpSpPr/>
          <p:nvPr/>
        </p:nvGrpSpPr>
        <p:grpSpPr>
          <a:xfrm>
            <a:off x="7446752" y="2903907"/>
            <a:ext cx="878418" cy="912384"/>
            <a:chOff x="0" y="242947"/>
            <a:chExt cx="1444071" cy="1444185"/>
          </a:xfrm>
        </p:grpSpPr>
        <p:sp>
          <p:nvSpPr>
            <p:cNvPr id="69" name="Oval 68"/>
            <p:cNvSpPr/>
            <p:nvPr/>
          </p:nvSpPr>
          <p:spPr>
            <a:xfrm>
              <a:off x="0" y="242947"/>
              <a:ext cx="1444071" cy="14441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4"/>
            <p:cNvSpPr/>
            <p:nvPr/>
          </p:nvSpPr>
          <p:spPr>
            <a:xfrm>
              <a:off x="0" y="454443"/>
              <a:ext cx="1444071" cy="1021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County 2</a:t>
              </a:r>
              <a:endParaRPr lang="en-US" sz="1400" kern="1200" dirty="0">
                <a:latin typeface="Arial" panose="020B0604020202020204" pitchFamily="34" charset="0"/>
                <a:cs typeface="Arial" panose="020B0604020202020204" pitchFamily="34" charset="0"/>
              </a:endParaRPr>
            </a:p>
          </p:txBody>
        </p:sp>
      </p:grpSp>
      <p:cxnSp>
        <p:nvCxnSpPr>
          <p:cNvPr id="74" name="Straight Connector 73"/>
          <p:cNvCxnSpPr>
            <a:stCxn id="69" idx="1"/>
            <a:endCxn id="66" idx="6"/>
          </p:cNvCxnSpPr>
          <p:nvPr/>
        </p:nvCxnSpPr>
        <p:spPr>
          <a:xfrm flipH="1" flipV="1">
            <a:off x="7131576" y="2720225"/>
            <a:ext cx="443817" cy="317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9" idx="3"/>
            <a:endCxn id="63" idx="6"/>
          </p:cNvCxnSpPr>
          <p:nvPr/>
        </p:nvCxnSpPr>
        <p:spPr>
          <a:xfrm flipH="1">
            <a:off x="7131576" y="3682675"/>
            <a:ext cx="443817" cy="287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0" idx="5"/>
            <a:endCxn id="63" idx="2"/>
          </p:cNvCxnSpPr>
          <p:nvPr/>
        </p:nvCxnSpPr>
        <p:spPr>
          <a:xfrm>
            <a:off x="5809341" y="3682675"/>
            <a:ext cx="443817" cy="287031"/>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74771" y="4492860"/>
            <a:ext cx="6900622" cy="196977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51.42 </a:t>
            </a:r>
            <a:r>
              <a:rPr lang="en-US" dirty="0" smtClean="0">
                <a:latin typeface="Arial" panose="020B0604020202020204" pitchFamily="34" charset="0"/>
                <a:cs typeface="Arial" panose="020B0604020202020204" pitchFamily="34" charset="0"/>
              </a:rPr>
              <a:t>Model</a:t>
            </a:r>
          </a:p>
          <a:p>
            <a:r>
              <a:rPr lang="en-US" sz="1400" dirty="0" smtClean="0">
                <a:latin typeface="Arial" panose="020B0604020202020204" pitchFamily="34" charset="0"/>
                <a:cs typeface="Arial" panose="020B0604020202020204" pitchFamily="34" charset="0"/>
              </a:rPr>
              <a:t>Multiple </a:t>
            </a:r>
            <a:r>
              <a:rPr lang="en-US" sz="1400" dirty="0">
                <a:latin typeface="Arial" panose="020B0604020202020204" pitchFamily="34" charset="0"/>
                <a:cs typeface="Arial" panose="020B0604020202020204" pitchFamily="34" charset="0"/>
              </a:rPr>
              <a:t>counties that have partnered together to form a separate 51.42 legal entity operate a regional CCS program through the 51.42 entity</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dirty="0" smtClean="0">
                <a:latin typeface="Arial" panose="020B0604020202020204" pitchFamily="34" charset="0"/>
                <a:ea typeface="Roboto Slab" pitchFamily="2" charset="0"/>
                <a:cs typeface="Arial" panose="020B0604020202020204" pitchFamily="34" charset="0"/>
              </a:rPr>
              <a:t>Population-Based </a:t>
            </a:r>
            <a:r>
              <a:rPr lang="en-US" dirty="0">
                <a:latin typeface="Arial" panose="020B0604020202020204" pitchFamily="34" charset="0"/>
                <a:ea typeface="Roboto Slab" pitchFamily="2" charset="0"/>
                <a:cs typeface="Arial" panose="020B0604020202020204" pitchFamily="34" charset="0"/>
              </a:rPr>
              <a:t>Model</a:t>
            </a:r>
          </a:p>
          <a:p>
            <a:r>
              <a:rPr lang="en-US" sz="1400" dirty="0">
                <a:latin typeface="Arial" panose="020B0604020202020204" pitchFamily="34" charset="0"/>
                <a:cs typeface="Arial" panose="020B0604020202020204" pitchFamily="34" charset="0"/>
              </a:rPr>
              <a:t>A single county with a population exceeding 350,000 </a:t>
            </a:r>
            <a:r>
              <a:rPr lang="en-US" sz="1400" dirty="0" smtClean="0">
                <a:latin typeface="Arial" panose="020B0604020202020204" pitchFamily="34" charset="0"/>
                <a:cs typeface="Arial" panose="020B0604020202020204" pitchFamily="34" charset="0"/>
              </a:rPr>
              <a:t>residents, </a:t>
            </a:r>
            <a:r>
              <a:rPr lang="en-US" sz="1400" dirty="0">
                <a:latin typeface="Arial" panose="020B0604020202020204" pitchFamily="34" charset="0"/>
                <a:cs typeface="Arial" panose="020B0604020202020204" pitchFamily="34" charset="0"/>
              </a:rPr>
              <a:t>or a single tribe, regardless of population size, operates a regional CCS </a:t>
            </a:r>
            <a:r>
              <a:rPr lang="en-US" sz="1600" dirty="0">
                <a:latin typeface="Arial" panose="020B0604020202020204" pitchFamily="34" charset="0"/>
                <a:cs typeface="Arial" panose="020B0604020202020204" pitchFamily="34" charset="0"/>
              </a:rPr>
              <a:t>program.</a:t>
            </a:r>
          </a:p>
          <a:p>
            <a:endParaRPr lang="en-US" sz="1400" dirty="0">
              <a:latin typeface="Arial" panose="020B0604020202020204" pitchFamily="34" charset="0"/>
              <a:cs typeface="Arial" panose="020B0604020202020204" pitchFamily="34" charset="0"/>
            </a:endParaRPr>
          </a:p>
        </p:txBody>
      </p:sp>
      <p:cxnSp>
        <p:nvCxnSpPr>
          <p:cNvPr id="89" name="Straight Connector 88"/>
          <p:cNvCxnSpPr>
            <a:stCxn id="60" idx="7"/>
            <a:endCxn id="66" idx="2"/>
          </p:cNvCxnSpPr>
          <p:nvPr/>
        </p:nvCxnSpPr>
        <p:spPr>
          <a:xfrm flipV="1">
            <a:off x="5809341" y="2720225"/>
            <a:ext cx="443817" cy="317298"/>
          </a:xfrm>
          <a:prstGeom prst="line">
            <a:avLst/>
          </a:prstGeom>
        </p:spPr>
        <p:style>
          <a:lnRef idx="1">
            <a:schemeClr val="accent1"/>
          </a:lnRef>
          <a:fillRef idx="0">
            <a:schemeClr val="accent1"/>
          </a:fillRef>
          <a:effectRef idx="0">
            <a:schemeClr val="accent1"/>
          </a:effectRef>
          <a:fontRef idx="minor">
            <a:schemeClr val="tx1"/>
          </a:fontRef>
        </p:style>
      </p:cxnSp>
      <p:sp>
        <p:nvSpPr>
          <p:cNvPr id="42" name="Slide Number Placeholder 4"/>
          <p:cNvSpPr txBox="1">
            <a:spLocks/>
          </p:cNvSpPr>
          <p:nvPr/>
        </p:nvSpPr>
        <p:spPr>
          <a:xfrm>
            <a:off x="7620000" y="6172208"/>
            <a:ext cx="106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spTree>
    <p:extLst>
      <p:ext uri="{BB962C8B-B14F-4D97-AF65-F5344CB8AC3E}">
        <p14:creationId xmlns:p14="http://schemas.microsoft.com/office/powerpoint/2010/main" val="2337098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C12BC4-994B-473A-871F-46235A85AC2B}" type="slidenum">
              <a:rPr lang="en-US" smtClean="0"/>
              <a:pPr/>
              <a:t>19</a:t>
            </a:fld>
            <a:endParaRPr lang="en-US" dirty="0"/>
          </a:p>
        </p:txBody>
      </p:sp>
      <p:sp>
        <p:nvSpPr>
          <p:cNvPr id="6" name="Title 1"/>
          <p:cNvSpPr>
            <a:spLocks noGrp="1"/>
          </p:cNvSpPr>
          <p:nvPr>
            <p:ph type="title"/>
          </p:nvPr>
        </p:nvSpPr>
        <p:spPr>
          <a:xfrm>
            <a:off x="523874" y="409647"/>
            <a:ext cx="8229600" cy="731520"/>
          </a:xfrm>
        </p:spPr>
        <p:txBody>
          <a:bodyPr anchor="t" anchorCtr="0">
            <a:noAutofit/>
          </a:bodyPr>
          <a:lstStyle/>
          <a:p>
            <a:r>
              <a:rPr lang="en-US" dirty="0" smtClean="0"/>
              <a:t>CCS/WIMCR Roles and Responsibilities</a:t>
            </a:r>
            <a:endParaRPr lang="en-US" dirty="0"/>
          </a:p>
        </p:txBody>
      </p:sp>
      <p:sp>
        <p:nvSpPr>
          <p:cNvPr id="8" name="Footer Placeholder 1"/>
          <p:cNvSpPr>
            <a:spLocks noGrp="1"/>
          </p:cNvSpPr>
          <p:nvPr>
            <p:ph type="ftr" sz="quarter" idx="11"/>
          </p:nvPr>
        </p:nvSpPr>
        <p:spPr>
          <a:xfrm>
            <a:off x="183112" y="6548609"/>
            <a:ext cx="8332237" cy="180718"/>
          </a:xfrm>
        </p:spPr>
        <p:txBody>
          <a:bodyPr/>
          <a:lstStyle/>
          <a:p>
            <a:r>
              <a:rPr lang="en-US" dirty="0" smtClean="0"/>
              <a:t>www.pcghealth.com | CCS/WIMCR 2014 Cost Report </a:t>
            </a:r>
            <a:endParaRPr lang="en-US" dirty="0"/>
          </a:p>
        </p:txBody>
      </p:sp>
      <p:graphicFrame>
        <p:nvGraphicFramePr>
          <p:cNvPr id="9" name="Diagram 8"/>
          <p:cNvGraphicFramePr/>
          <p:nvPr>
            <p:extLst>
              <p:ext uri="{D42A27DB-BD31-4B8C-83A1-F6EECF244321}">
                <p14:modId xmlns:p14="http://schemas.microsoft.com/office/powerpoint/2010/main" val="1429073375"/>
              </p:ext>
            </p:extLst>
          </p:nvPr>
        </p:nvGraphicFramePr>
        <p:xfrm>
          <a:off x="457200" y="838200"/>
          <a:ext cx="8229600" cy="554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90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dirty="0" smtClean="0"/>
              <a:t>CCS overview and policy update, DHS</a:t>
            </a:r>
          </a:p>
          <a:p>
            <a:pPr lvl="1"/>
            <a:r>
              <a:rPr lang="en-US" dirty="0" smtClean="0"/>
              <a:t>CCS program overview</a:t>
            </a:r>
          </a:p>
          <a:p>
            <a:pPr lvl="1"/>
            <a:r>
              <a:rPr lang="en-US" dirty="0" smtClean="0"/>
              <a:t>CCS county participation</a:t>
            </a:r>
          </a:p>
          <a:p>
            <a:pPr lvl="1"/>
            <a:r>
              <a:rPr lang="en-US" dirty="0" smtClean="0"/>
              <a:t>Roles and responsibilities</a:t>
            </a:r>
          </a:p>
          <a:p>
            <a:pPr lvl="1"/>
            <a:r>
              <a:rPr lang="en-US" dirty="0" smtClean="0"/>
              <a:t>2014 regionalization</a:t>
            </a:r>
          </a:p>
          <a:p>
            <a:pPr lvl="1"/>
            <a:r>
              <a:rPr lang="en-US" dirty="0" smtClean="0"/>
              <a:t>CCS financial process</a:t>
            </a:r>
          </a:p>
          <a:p>
            <a:pPr lvl="1"/>
            <a:r>
              <a:rPr lang="en-US" dirty="0" smtClean="0"/>
              <a:t>2014 billing updates</a:t>
            </a:r>
          </a:p>
          <a:p>
            <a:pPr lvl="1"/>
            <a:r>
              <a:rPr lang="en-US" dirty="0" smtClean="0"/>
              <a:t>WIMCR and CCS background</a:t>
            </a:r>
          </a:p>
          <a:p>
            <a:r>
              <a:rPr lang="en-US" dirty="0" smtClean="0"/>
              <a:t>Questions and answers </a:t>
            </a:r>
          </a:p>
          <a:p>
            <a:r>
              <a:rPr lang="en-US" dirty="0" smtClean="0"/>
              <a:t>Break </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a:t>
            </a:fld>
            <a:endParaRPr lang="en-US" dirty="0"/>
          </a:p>
        </p:txBody>
      </p:sp>
      <p:sp>
        <p:nvSpPr>
          <p:cNvPr id="6" name="Title 1"/>
          <p:cNvSpPr>
            <a:spLocks noGrp="1"/>
          </p:cNvSpPr>
          <p:nvPr>
            <p:ph type="title"/>
          </p:nvPr>
        </p:nvSpPr>
        <p:spPr/>
        <p:txBody>
          <a:bodyPr>
            <a:normAutofit fontScale="90000"/>
          </a:bodyPr>
          <a:lstStyle/>
          <a:p>
            <a:r>
              <a:rPr lang="en-US" smtClean="0"/>
              <a:t>Agenda 1: CCS</a:t>
            </a:r>
            <a:br>
              <a:rPr lang="en-US" smtClean="0"/>
            </a:b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94867" y="2"/>
            <a:ext cx="3657600" cy="6485466"/>
          </a:xfrm>
          <a:prstGeom prst="rect">
            <a:avLst/>
          </a:prstGeom>
        </p:spPr>
      </p:pic>
    </p:spTree>
    <p:extLst>
      <p:ext uri="{BB962C8B-B14F-4D97-AF65-F5344CB8AC3E}">
        <p14:creationId xmlns:p14="http://schemas.microsoft.com/office/powerpoint/2010/main" val="4096402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12BC4-994B-473A-871F-46235A85AC2B}" type="slidenum">
              <a:rPr lang="en-US" smtClean="0"/>
              <a:pPr/>
              <a:t>20</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772" y="90152"/>
            <a:ext cx="6400800" cy="6321185"/>
          </a:xfrm>
          <a:prstGeom prst="rect">
            <a:avLst/>
          </a:prstGeom>
        </p:spPr>
      </p:pic>
      <p:sp>
        <p:nvSpPr>
          <p:cNvPr id="5" name="Title 4"/>
          <p:cNvSpPr>
            <a:spLocks noGrp="1"/>
          </p:cNvSpPr>
          <p:nvPr>
            <p:ph type="title"/>
          </p:nvPr>
        </p:nvSpPr>
        <p:spPr>
          <a:xfrm>
            <a:off x="3418732" y="2581265"/>
            <a:ext cx="2298879" cy="1338958"/>
          </a:xfrm>
        </p:spPr>
        <p:txBody>
          <a:bodyPr anchor="t" anchorCtr="0">
            <a:normAutofit fontScale="90000"/>
          </a:bodyPr>
          <a:lstStyle/>
          <a:p>
            <a:pPr algn="ctr"/>
            <a:r>
              <a:rPr lang="en-US" dirty="0" smtClean="0"/>
              <a:t>CCS/WIMCR Cost Settlement Cycle</a:t>
            </a:r>
            <a:endParaRPr lang="en-US" dirty="0"/>
          </a:p>
        </p:txBody>
      </p:sp>
      <p:sp>
        <p:nvSpPr>
          <p:cNvPr id="2" name="Footer Placeholder 1"/>
          <p:cNvSpPr>
            <a:spLocks noGrp="1"/>
          </p:cNvSpPr>
          <p:nvPr>
            <p:ph type="ftr" sz="quarter" idx="11"/>
          </p:nvPr>
        </p:nvSpPr>
        <p:spPr/>
        <p:txBody>
          <a:bodyPr/>
          <a:lstStyle/>
          <a:p>
            <a:r>
              <a:rPr lang="en-US" dirty="0" smtClean="0"/>
              <a:t>www.pcghealth.com | CCS/WIMCR 2014 Cost Report </a:t>
            </a:r>
            <a:endParaRPr lang="en-US" dirty="0"/>
          </a:p>
        </p:txBody>
      </p:sp>
    </p:spTree>
    <p:extLst>
      <p:ext uri="{BB962C8B-B14F-4D97-AF65-F5344CB8AC3E}">
        <p14:creationId xmlns:p14="http://schemas.microsoft.com/office/powerpoint/2010/main" val="1405063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Reimbursement for local government services, other than ambulance services, will be based on the county’s actual cost to provide the services.</a:t>
            </a:r>
          </a:p>
          <a:p>
            <a:r>
              <a:rPr lang="en-US" dirty="0" smtClean="0"/>
              <a:t>Costs reported by each agency must be:</a:t>
            </a:r>
          </a:p>
          <a:p>
            <a:pPr lvl="1"/>
            <a:r>
              <a:rPr lang="en-US" dirty="0" smtClean="0"/>
              <a:t>Accurate.</a:t>
            </a:r>
          </a:p>
          <a:p>
            <a:pPr lvl="1"/>
            <a:r>
              <a:rPr lang="en-US" dirty="0" smtClean="0"/>
              <a:t>Complete.</a:t>
            </a:r>
          </a:p>
          <a:p>
            <a:pPr lvl="1"/>
            <a:r>
              <a:rPr lang="en-US" dirty="0" smtClean="0"/>
              <a:t>Consistent with supporting documentation maintained by each agency.</a:t>
            </a:r>
          </a:p>
          <a:p>
            <a:endParaRPr lang="en-US" dirty="0"/>
          </a:p>
        </p:txBody>
      </p:sp>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21</a:t>
            </a:fld>
            <a:endParaRPr lang="en-US" dirty="0"/>
          </a:p>
        </p:txBody>
      </p:sp>
      <p:sp>
        <p:nvSpPr>
          <p:cNvPr id="2" name="Title 1"/>
          <p:cNvSpPr>
            <a:spLocks noGrp="1"/>
          </p:cNvSpPr>
          <p:nvPr>
            <p:ph type="title"/>
          </p:nvPr>
        </p:nvSpPr>
        <p:spPr/>
        <p:txBody>
          <a:bodyPr/>
          <a:lstStyle/>
          <a:p>
            <a:r>
              <a:rPr lang="en-US" smtClean="0"/>
              <a:t>Cost Reporting Requirements </a:t>
            </a:r>
            <a:endParaRPr lang="en-US" dirty="0"/>
          </a:p>
        </p:txBody>
      </p:sp>
    </p:spTree>
    <p:extLst>
      <p:ext uri="{BB962C8B-B14F-4D97-AF65-F5344CB8AC3E}">
        <p14:creationId xmlns:p14="http://schemas.microsoft.com/office/powerpoint/2010/main" val="10205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First-Time Users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00399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Progress bar</a:t>
            </a:r>
          </a:p>
          <a:p>
            <a:r>
              <a:rPr lang="en-US" dirty="0" smtClean="0"/>
              <a:t>Agency overview</a:t>
            </a:r>
          </a:p>
          <a:p>
            <a:r>
              <a:rPr lang="en-US" dirty="0" smtClean="0"/>
              <a:t>Resources</a:t>
            </a:r>
          </a:p>
          <a:p>
            <a:r>
              <a:rPr lang="en-US" dirty="0" smtClean="0"/>
              <a:t>Important dates</a:t>
            </a:r>
          </a:p>
        </p:txBody>
      </p:sp>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23</a:t>
            </a:fld>
            <a:endParaRPr lang="en-US" dirty="0"/>
          </a:p>
        </p:txBody>
      </p:sp>
      <p:sp>
        <p:nvSpPr>
          <p:cNvPr id="6" name="Title 5"/>
          <p:cNvSpPr>
            <a:spLocks noGrp="1"/>
          </p:cNvSpPr>
          <p:nvPr>
            <p:ph type="title"/>
          </p:nvPr>
        </p:nvSpPr>
        <p:spPr/>
        <p:txBody>
          <a:bodyPr/>
          <a:lstStyle/>
          <a:p>
            <a:r>
              <a:rPr lang="en-US" smtClean="0"/>
              <a:t>Dashboard</a:t>
            </a:r>
            <a:endParaRPr lang="en-US" dirty="0"/>
          </a:p>
        </p:txBody>
      </p:sp>
      <p:pic>
        <p:nvPicPr>
          <p:cNvPr id="12" name="Content Placeholder 9"/>
          <p:cNvPicPr>
            <a:picLocks noChangeAspect="1"/>
          </p:cNvPicPr>
          <p:nvPr/>
        </p:nvPicPr>
        <p:blipFill>
          <a:blip r:embed="rId2"/>
          <a:stretch>
            <a:fillRect/>
          </a:stretch>
        </p:blipFill>
        <p:spPr>
          <a:xfrm>
            <a:off x="3209412" y="743472"/>
            <a:ext cx="5549774" cy="5187635"/>
          </a:xfrm>
          <a:prstGeom prst="rect">
            <a:avLst/>
          </a:prstGeom>
        </p:spPr>
      </p:pic>
    </p:spTree>
    <p:extLst>
      <p:ext uri="{BB962C8B-B14F-4D97-AF65-F5344CB8AC3E}">
        <p14:creationId xmlns:p14="http://schemas.microsoft.com/office/powerpoint/2010/main" val="2600759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425" y="606485"/>
            <a:ext cx="2823633" cy="685800"/>
          </a:xfrm>
        </p:spPr>
        <p:txBody>
          <a:bodyPr>
            <a:normAutofit/>
          </a:bodyPr>
          <a:lstStyle/>
          <a:p>
            <a:r>
              <a:rPr lang="en-US" smtClean="0"/>
              <a:t>Progress Bar</a:t>
            </a:r>
            <a:endParaRPr lang="en-US" dirty="0"/>
          </a:p>
        </p:txBody>
      </p:sp>
      <p:pic>
        <p:nvPicPr>
          <p:cNvPr id="10" name="Content Placeholder 9"/>
          <p:cNvPicPr>
            <a:picLocks noGrp="1" noChangeAspect="1"/>
          </p:cNvPicPr>
          <p:nvPr>
            <p:ph idx="1"/>
          </p:nvPr>
        </p:nvPicPr>
        <p:blipFill>
          <a:blip r:embed="rId2"/>
          <a:stretch>
            <a:fillRect/>
          </a:stretch>
        </p:blipFill>
        <p:spPr>
          <a:xfrm>
            <a:off x="1167786" y="4549425"/>
            <a:ext cx="7395943" cy="1220289"/>
          </a:xfrm>
          <a:prstGeom prst="rect">
            <a:avLst/>
          </a:prstGeom>
        </p:spPr>
      </p:pic>
      <p:sp>
        <p:nvSpPr>
          <p:cNvPr id="13" name="Rectangle 12"/>
          <p:cNvSpPr/>
          <p:nvPr/>
        </p:nvSpPr>
        <p:spPr>
          <a:xfrm>
            <a:off x="1511425" y="1292285"/>
            <a:ext cx="4432647" cy="3293209"/>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352C2C"/>
                </a:solidFill>
                <a:latin typeface="Arial" panose="020B0604020202020204" pitchFamily="34" charset="0"/>
                <a:cs typeface="Arial" panose="020B0604020202020204" pitchFamily="34" charset="0"/>
              </a:rPr>
              <a:t>The progress </a:t>
            </a:r>
            <a:r>
              <a:rPr lang="en-US" sz="1600" dirty="0">
                <a:solidFill>
                  <a:srgbClr val="352C2C"/>
                </a:solidFill>
                <a:latin typeface="Arial" panose="020B0604020202020204" pitchFamily="34" charset="0"/>
                <a:cs typeface="Arial" panose="020B0604020202020204" pitchFamily="34" charset="0"/>
              </a:rPr>
              <a:t>b</a:t>
            </a:r>
            <a:r>
              <a:rPr lang="en-US" sz="1600" dirty="0" smtClean="0">
                <a:solidFill>
                  <a:srgbClr val="352C2C"/>
                </a:solidFill>
                <a:latin typeface="Arial" panose="020B0604020202020204" pitchFamily="34" charset="0"/>
                <a:cs typeface="Arial" panose="020B0604020202020204" pitchFamily="34" charset="0"/>
              </a:rPr>
              <a:t>ar identifies the status of the WIMCR Cost Report for the current period.</a:t>
            </a:r>
          </a:p>
          <a:p>
            <a:pPr marL="285750" indent="-285750">
              <a:buFont typeface="Arial" panose="020B0604020202020204" pitchFamily="34" charset="0"/>
              <a:buChar char="•"/>
            </a:pPr>
            <a:r>
              <a:rPr lang="en-US" sz="1600" dirty="0" smtClean="0">
                <a:solidFill>
                  <a:srgbClr val="352C2C"/>
                </a:solidFill>
                <a:latin typeface="Arial" panose="020B0604020202020204" pitchFamily="34" charset="0"/>
                <a:cs typeface="Arial" panose="020B0604020202020204" pitchFamily="34" charset="0"/>
              </a:rPr>
              <a:t>Once the user completes the work associated with checkpoint, the circle for that item will turn green with an arrow, indicating the status of the next task prior to the next checkpoint.</a:t>
            </a:r>
          </a:p>
          <a:p>
            <a:pPr marL="285750" indent="-285750">
              <a:buFont typeface="Arial" panose="020B0604020202020204" pitchFamily="34" charset="0"/>
              <a:buChar char="•"/>
            </a:pPr>
            <a:r>
              <a:rPr lang="en-US" sz="1600" dirty="0" smtClean="0">
                <a:solidFill>
                  <a:srgbClr val="352C2C"/>
                </a:solidFill>
                <a:latin typeface="Arial" panose="020B0604020202020204" pitchFamily="34" charset="0"/>
                <a:cs typeface="Arial" panose="020B0604020202020204" pitchFamily="34" charset="0"/>
              </a:rPr>
              <a:t>The progress bar will also include the date of the last activity for each checkpoint. </a:t>
            </a:r>
          </a:p>
          <a:p>
            <a:pPr marL="285750" indent="-285750">
              <a:buFont typeface="Arial" panose="020B0604020202020204" pitchFamily="34" charset="0"/>
              <a:buChar char="•"/>
            </a:pPr>
            <a:r>
              <a:rPr lang="en-US" sz="1600" dirty="0" smtClean="0">
                <a:solidFill>
                  <a:srgbClr val="352C2C"/>
                </a:solidFill>
                <a:latin typeface="Arial" panose="020B0604020202020204" pitchFamily="34" charset="0"/>
                <a:cs typeface="Arial" panose="020B0604020202020204" pitchFamily="34" charset="0"/>
              </a:rPr>
              <a:t>Once</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solidFill>
                  <a:srgbClr val="352C2C"/>
                </a:solidFill>
                <a:latin typeface="Arial" panose="020B0604020202020204" pitchFamily="34" charset="0"/>
                <a:cs typeface="Arial" panose="020B0604020202020204" pitchFamily="34" charset="0"/>
              </a:rPr>
              <a:t>the cost report is certified, the progress bar will indicate the date the certification was completed below the</a:t>
            </a:r>
            <a:r>
              <a:rPr lang="en-US" sz="1600" b="1" dirty="0" smtClean="0">
                <a:solidFill>
                  <a:srgbClr val="352C2C"/>
                </a:solidFill>
                <a:latin typeface="Arial" panose="020B0604020202020204" pitchFamily="34" charset="0"/>
                <a:cs typeface="Arial" panose="020B0604020202020204" pitchFamily="34" charset="0"/>
              </a:rPr>
              <a:t> Cost Report Certified</a:t>
            </a:r>
            <a:r>
              <a:rPr lang="en-US" sz="1600" dirty="0" smtClean="0">
                <a:solidFill>
                  <a:srgbClr val="352C2C"/>
                </a:solidFill>
                <a:latin typeface="Arial" panose="020B0604020202020204" pitchFamily="34" charset="0"/>
                <a:cs typeface="Arial" panose="020B0604020202020204" pitchFamily="34" charset="0"/>
              </a:rPr>
              <a:t> checkpoint. </a:t>
            </a:r>
            <a:endParaRPr lang="en-US" sz="1600" dirty="0">
              <a:solidFill>
                <a:srgbClr val="352C2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071658" y="73085"/>
            <a:ext cx="2733675" cy="2952750"/>
          </a:xfrm>
          <a:prstGeom prst="rect">
            <a:avLst/>
          </a:prstGeom>
        </p:spPr>
      </p:pic>
    </p:spTree>
    <p:extLst>
      <p:ext uri="{BB962C8B-B14F-4D97-AF65-F5344CB8AC3E}">
        <p14:creationId xmlns:p14="http://schemas.microsoft.com/office/powerpoint/2010/main" val="3170680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28650" y="1295400"/>
            <a:ext cx="5025903" cy="4881563"/>
          </a:xfrm>
        </p:spPr>
        <p:txBody>
          <a:bodyPr/>
          <a:lstStyle/>
          <a:p>
            <a:r>
              <a:rPr lang="en-US" b="1" dirty="0" smtClean="0"/>
              <a:t>Historic data</a:t>
            </a:r>
            <a:r>
              <a:rPr lang="en-US" dirty="0" smtClean="0"/>
              <a:t>:</a:t>
            </a:r>
          </a:p>
          <a:p>
            <a:pPr lvl="1"/>
            <a:r>
              <a:rPr lang="en-US" dirty="0" smtClean="0"/>
              <a:t>The Historic Data section will provide an overview of the county agency's historical performance in the WIMCR program. </a:t>
            </a:r>
          </a:p>
          <a:p>
            <a:pPr lvl="1"/>
            <a:r>
              <a:rPr lang="en-US" dirty="0" smtClean="0"/>
              <a:t>The data will display the WIMCR payments, the Maintenance of Effort (MOE) amounts, and the Act 318 adjustments for the most recently completed years.</a:t>
            </a:r>
          </a:p>
          <a:p>
            <a:r>
              <a:rPr lang="en-US" b="1" dirty="0" smtClean="0"/>
              <a:t>Paid claims data</a:t>
            </a:r>
            <a:r>
              <a:rPr lang="en-US" dirty="0" smtClean="0"/>
              <a:t>:</a:t>
            </a:r>
          </a:p>
          <a:p>
            <a:pPr lvl="1"/>
            <a:r>
              <a:rPr lang="en-US" dirty="0" smtClean="0"/>
              <a:t>The </a:t>
            </a:r>
            <a:r>
              <a:rPr lang="en-US" dirty="0"/>
              <a:t>P</a:t>
            </a:r>
            <a:r>
              <a:rPr lang="en-US" dirty="0" smtClean="0"/>
              <a:t>aid </a:t>
            </a:r>
            <a:r>
              <a:rPr lang="en-US" dirty="0"/>
              <a:t>C</a:t>
            </a:r>
            <a:r>
              <a:rPr lang="en-US" dirty="0" smtClean="0"/>
              <a:t>laims </a:t>
            </a:r>
            <a:r>
              <a:rPr lang="en-US" dirty="0"/>
              <a:t>D</a:t>
            </a:r>
            <a:r>
              <a:rPr lang="en-US" dirty="0" smtClean="0"/>
              <a:t>ata section will provide a summary of the claims activity of the county agency by WIMCR program. </a:t>
            </a:r>
          </a:p>
          <a:p>
            <a:pPr lvl="1"/>
            <a:r>
              <a:rPr lang="en-US" dirty="0" smtClean="0"/>
              <a:t>This will include data for the current WIMCR year.</a:t>
            </a:r>
          </a:p>
          <a:p>
            <a:endParaRPr lang="en-US" dirty="0"/>
          </a:p>
        </p:txBody>
      </p:sp>
      <p:sp>
        <p:nvSpPr>
          <p:cNvPr id="6" name="Footer Placeholder 5"/>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9999968-E7E9-4E4F-B6D8-F3CA124F9DEB}" type="slidenum">
              <a:rPr lang="en-US" smtClean="0"/>
              <a:pPr/>
              <a:t>25</a:t>
            </a:fld>
            <a:endParaRPr lang="en-US" dirty="0"/>
          </a:p>
        </p:txBody>
      </p:sp>
      <p:sp>
        <p:nvSpPr>
          <p:cNvPr id="2" name="Title 1"/>
          <p:cNvSpPr>
            <a:spLocks noGrp="1"/>
          </p:cNvSpPr>
          <p:nvPr>
            <p:ph type="title"/>
          </p:nvPr>
        </p:nvSpPr>
        <p:spPr/>
        <p:txBody>
          <a:bodyPr>
            <a:normAutofit fontScale="90000"/>
          </a:bodyPr>
          <a:lstStyle/>
          <a:p>
            <a:r>
              <a:rPr lang="en-US" dirty="0" smtClean="0"/>
              <a:t>County Overview: Historic and Paid Claims Data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607" y="5176711"/>
            <a:ext cx="6053071" cy="1248027"/>
          </a:xfrm>
          <a:prstGeom prst="rect">
            <a:avLst/>
          </a:prstGeom>
        </p:spPr>
      </p:pic>
      <p:pic>
        <p:nvPicPr>
          <p:cNvPr id="4" name="Picture 3"/>
          <p:cNvPicPr>
            <a:picLocks noChangeAspect="1"/>
          </p:cNvPicPr>
          <p:nvPr/>
        </p:nvPicPr>
        <p:blipFill>
          <a:blip r:embed="rId4"/>
          <a:stretch>
            <a:fillRect/>
          </a:stretch>
        </p:blipFill>
        <p:spPr>
          <a:xfrm>
            <a:off x="5654553" y="1311525"/>
            <a:ext cx="2819400" cy="4489200"/>
          </a:xfrm>
          <a:prstGeom prst="rect">
            <a:avLst/>
          </a:prstGeom>
        </p:spPr>
      </p:pic>
    </p:spTree>
    <p:extLst>
      <p:ext uri="{BB962C8B-B14F-4D97-AF65-F5344CB8AC3E}">
        <p14:creationId xmlns:p14="http://schemas.microsoft.com/office/powerpoint/2010/main" val="638116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r>
              <a:rPr lang="en-US" dirty="0" smtClean="0"/>
              <a:t>The </a:t>
            </a:r>
            <a:r>
              <a:rPr lang="en-US" b="1" dirty="0" smtClean="0"/>
              <a:t>Important Dates </a:t>
            </a:r>
            <a:r>
              <a:rPr lang="en-US" dirty="0" smtClean="0"/>
              <a:t>section will be used to communicate important dates related to WIMCR, such as deadlines for submission of the cost report, desk review completion dates, dates when the WIMCR reports will be available, and upcoming WIMCR training dates.</a:t>
            </a:r>
          </a:p>
          <a:p>
            <a:r>
              <a:rPr lang="en-US" dirty="0" smtClean="0"/>
              <a:t>The </a:t>
            </a:r>
            <a:r>
              <a:rPr lang="en-US" b="1" dirty="0" smtClean="0"/>
              <a:t>Resources</a:t>
            </a:r>
            <a:r>
              <a:rPr lang="en-US" dirty="0" smtClean="0"/>
              <a:t> section will provide quick access to some of the important documents and will also contain recent training materials, frequently asked questions, and links to external sites such as the ACCESS Wisconsin Portal. </a:t>
            </a:r>
          </a:p>
          <a:p>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9999968-E7E9-4E4F-B6D8-F3CA124F9DEB}" type="slidenum">
              <a:rPr lang="en-US" smtClean="0"/>
              <a:pPr/>
              <a:t>26</a:t>
            </a:fld>
            <a:endParaRPr lang="en-US" dirty="0"/>
          </a:p>
        </p:txBody>
      </p:sp>
      <p:sp>
        <p:nvSpPr>
          <p:cNvPr id="2" name="Title 1"/>
          <p:cNvSpPr>
            <a:spLocks noGrp="1"/>
          </p:cNvSpPr>
          <p:nvPr>
            <p:ph type="title"/>
          </p:nvPr>
        </p:nvSpPr>
        <p:spPr/>
        <p:txBody>
          <a:bodyPr/>
          <a:lstStyle/>
          <a:p>
            <a:r>
              <a:rPr lang="en-US" smtClean="0"/>
              <a:t>Important Dates and Resources</a:t>
            </a:r>
            <a:endParaRPr lang="en-US" dirty="0"/>
          </a:p>
        </p:txBody>
      </p:sp>
      <p:pic>
        <p:nvPicPr>
          <p:cNvPr id="8" name="Picture 7"/>
          <p:cNvPicPr>
            <a:picLocks noChangeAspect="1"/>
          </p:cNvPicPr>
          <p:nvPr/>
        </p:nvPicPr>
        <p:blipFill>
          <a:blip r:embed="rId3"/>
          <a:stretch>
            <a:fillRect/>
          </a:stretch>
        </p:blipFill>
        <p:spPr>
          <a:xfrm>
            <a:off x="4752975" y="1376179"/>
            <a:ext cx="4270640" cy="4214996"/>
          </a:xfrm>
          <a:prstGeom prst="rect">
            <a:avLst/>
          </a:prstGeom>
        </p:spPr>
      </p:pic>
    </p:spTree>
    <p:extLst>
      <p:ext uri="{BB962C8B-B14F-4D97-AF65-F5344CB8AC3E}">
        <p14:creationId xmlns:p14="http://schemas.microsoft.com/office/powerpoint/2010/main" val="102467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F9999968-E7E9-4E4F-B6D8-F3CA124F9DEB}" type="slidenum">
              <a:rPr lang="en-US" smtClean="0"/>
              <a:pPr/>
              <a:t>27</a:t>
            </a:fld>
            <a:endParaRPr lang="en-US" dirty="0"/>
          </a:p>
        </p:txBody>
      </p:sp>
      <p:sp>
        <p:nvSpPr>
          <p:cNvPr id="6" name="Title 1"/>
          <p:cNvSpPr>
            <a:spLocks noGrp="1"/>
          </p:cNvSpPr>
          <p:nvPr>
            <p:ph type="title"/>
          </p:nvPr>
        </p:nvSpPr>
        <p:spPr/>
        <p:txBody>
          <a:bodyPr/>
          <a:lstStyle/>
          <a:p>
            <a:r>
              <a:rPr lang="en-US" smtClean="0"/>
              <a:t>CCS Resources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61748799"/>
              </p:ext>
            </p:extLst>
          </p:nvPr>
        </p:nvGraphicFramePr>
        <p:xfrm>
          <a:off x="638175" y="1312811"/>
          <a:ext cx="7886699" cy="4022049"/>
        </p:xfrm>
        <a:graphic>
          <a:graphicData uri="http://schemas.openxmlformats.org/drawingml/2006/table">
            <a:tbl>
              <a:tblPr firstRow="1" bandRow="1">
                <a:tableStyleId>{5C22544A-7EE6-4342-B048-85BDC9FD1C3A}</a:tableStyleId>
              </a:tblPr>
              <a:tblGrid>
                <a:gridCol w="2507840"/>
                <a:gridCol w="5378859"/>
              </a:tblGrid>
              <a:tr h="370840">
                <a:tc>
                  <a:txBody>
                    <a:bodyPr/>
                    <a:lstStyle/>
                    <a:p>
                      <a:r>
                        <a:rPr lang="en-US" dirty="0" smtClean="0">
                          <a:latin typeface="Arial" panose="020B0604020202020204" pitchFamily="34" charset="0"/>
                          <a:cs typeface="Arial" panose="020B0604020202020204" pitchFamily="34" charset="0"/>
                        </a:rPr>
                        <a:t>Resource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Link</a:t>
                      </a:r>
                      <a:endParaRPr lang="en-US" dirty="0">
                        <a:latin typeface="Arial" panose="020B0604020202020204" pitchFamily="34" charset="0"/>
                        <a:cs typeface="Arial" panose="020B0604020202020204" pitchFamily="34" charset="0"/>
                      </a:endParaRPr>
                    </a:p>
                  </a:txBody>
                  <a:tcPr/>
                </a:tc>
              </a:tr>
              <a:tr h="2538689">
                <a:tc>
                  <a:txBody>
                    <a:bodyPr/>
                    <a:lstStyle/>
                    <a:p>
                      <a:r>
                        <a:rPr lang="en-US" sz="1600" dirty="0" smtClean="0">
                          <a:solidFill>
                            <a:srgbClr val="352C2C"/>
                          </a:solidFill>
                          <a:latin typeface="Arial" panose="020B0604020202020204" pitchFamily="34" charset="0"/>
                          <a:cs typeface="Arial" panose="020B0604020202020204" pitchFamily="34" charset="0"/>
                        </a:rPr>
                        <a:t>CCS CY 2014 reporting:</a:t>
                      </a:r>
                    </a:p>
                    <a:p>
                      <a:endParaRPr lang="en-US" sz="1600" dirty="0" smtClean="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352C2C"/>
                          </a:solidFill>
                          <a:latin typeface="Arial" panose="020B0604020202020204" pitchFamily="34" charset="0"/>
                          <a:cs typeface="Arial" panose="020B0604020202020204" pitchFamily="34" charset="0"/>
                        </a:rPr>
                        <a:t>CCS reporting tool</a:t>
                      </a:r>
                    </a:p>
                    <a:p>
                      <a:pPr marL="285750" indent="-285750">
                        <a:buFont typeface="Arial" panose="020B0604020202020204" pitchFamily="34" charset="0"/>
                        <a:buChar char="•"/>
                      </a:pPr>
                      <a:r>
                        <a:rPr lang="en-US" sz="1400" dirty="0" smtClean="0">
                          <a:solidFill>
                            <a:srgbClr val="352C2C"/>
                          </a:solidFill>
                          <a:latin typeface="Arial" panose="020B0604020202020204" pitchFamily="34" charset="0"/>
                          <a:cs typeface="Arial" panose="020B0604020202020204" pitchFamily="34" charset="0"/>
                        </a:rPr>
                        <a:t>Cost</a:t>
                      </a:r>
                      <a:r>
                        <a:rPr lang="en-US" sz="1400" baseline="0" dirty="0" smtClean="0">
                          <a:solidFill>
                            <a:srgbClr val="352C2C"/>
                          </a:solidFill>
                          <a:latin typeface="Arial" panose="020B0604020202020204" pitchFamily="34" charset="0"/>
                          <a:cs typeface="Arial" panose="020B0604020202020204" pitchFamily="34" charset="0"/>
                        </a:rPr>
                        <a:t> reporting instruction manual</a:t>
                      </a:r>
                    </a:p>
                    <a:p>
                      <a:pPr marL="285750" indent="-285750">
                        <a:buFont typeface="Arial" panose="020B0604020202020204" pitchFamily="34" charset="0"/>
                        <a:buChar char="•"/>
                      </a:pPr>
                      <a:r>
                        <a:rPr lang="en-US" sz="1400" baseline="0" dirty="0" smtClean="0">
                          <a:solidFill>
                            <a:srgbClr val="352C2C"/>
                          </a:solidFill>
                          <a:latin typeface="Arial" panose="020B0604020202020204" pitchFamily="34" charset="0"/>
                          <a:cs typeface="Arial" panose="020B0604020202020204" pitchFamily="34" charset="0"/>
                        </a:rPr>
                        <a:t>Notifications and updates</a:t>
                      </a:r>
                    </a:p>
                    <a:p>
                      <a:pPr marL="285750" indent="-285750">
                        <a:buFont typeface="Arial" panose="020B0604020202020204" pitchFamily="34" charset="0"/>
                        <a:buChar char="•"/>
                      </a:pPr>
                      <a:r>
                        <a:rPr lang="en-US" sz="1400" baseline="0" dirty="0" smtClean="0">
                          <a:solidFill>
                            <a:srgbClr val="352C2C"/>
                          </a:solidFill>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en-US" sz="1400" baseline="0" dirty="0" smtClean="0">
                          <a:solidFill>
                            <a:srgbClr val="352C2C"/>
                          </a:solidFill>
                          <a:latin typeface="Arial" panose="020B0604020202020204" pitchFamily="34" charset="0"/>
                          <a:cs typeface="Arial" panose="020B0604020202020204" pitchFamily="34" charset="0"/>
                        </a:rPr>
                        <a:t>Important dates</a:t>
                      </a:r>
                    </a:p>
                    <a:p>
                      <a:pPr marL="285750" indent="-285750">
                        <a:buFont typeface="Arial" panose="020B0604020202020204" pitchFamily="34" charset="0"/>
                        <a:buChar char="•"/>
                      </a:pPr>
                      <a:r>
                        <a:rPr lang="en-US" sz="1400" baseline="0" dirty="0" smtClean="0">
                          <a:solidFill>
                            <a:srgbClr val="352C2C"/>
                          </a:solidFill>
                          <a:latin typeface="Arial" panose="020B0604020202020204" pitchFamily="34" charset="0"/>
                          <a:cs typeface="Arial" panose="020B0604020202020204" pitchFamily="34" charset="0"/>
                        </a:rPr>
                        <a:t>Training information</a:t>
                      </a:r>
                    </a:p>
                    <a:p>
                      <a:pPr marL="285750" indent="-285750">
                        <a:buFont typeface="Arial" panose="020B0604020202020204" pitchFamily="34" charset="0"/>
                        <a:buChar char="•"/>
                      </a:pPr>
                      <a:r>
                        <a:rPr lang="en-US" sz="1400" baseline="0" dirty="0" smtClean="0">
                          <a:solidFill>
                            <a:srgbClr val="352C2C"/>
                          </a:solidFill>
                          <a:latin typeface="Arial" panose="020B0604020202020204" pitchFamily="34" charset="0"/>
                          <a:cs typeface="Arial" panose="020B0604020202020204" pitchFamily="34" charset="0"/>
                        </a:rPr>
                        <a:t>Contact information</a:t>
                      </a:r>
                      <a:endParaRPr lang="en-US" sz="1400" dirty="0" smtClean="0">
                        <a:solidFill>
                          <a:srgbClr val="352C2C"/>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352C2C"/>
                          </a:solidFill>
                          <a:latin typeface="Arial" panose="020B0604020202020204" pitchFamily="34" charset="0"/>
                          <a:cs typeface="Arial" panose="020B0604020202020204" pitchFamily="34" charset="0"/>
                        </a:rPr>
                        <a:t>wimcr.com/ccs</a:t>
                      </a:r>
                      <a:endParaRPr lang="en-US" sz="1600" dirty="0">
                        <a:solidFill>
                          <a:srgbClr val="352C2C"/>
                        </a:solidFill>
                        <a:latin typeface="Arial" panose="020B0604020202020204" pitchFamily="34" charset="0"/>
                        <a:cs typeface="Arial" panose="020B0604020202020204" pitchFamily="34" charset="0"/>
                      </a:endParaRPr>
                    </a:p>
                  </a:txBody>
                  <a:tcPr/>
                </a:tc>
              </a:tr>
              <a:tr h="370840">
                <a:tc>
                  <a:txBody>
                    <a:bodyPr/>
                    <a:lstStyle/>
                    <a:p>
                      <a:r>
                        <a:rPr lang="en-US" sz="1600" dirty="0" smtClean="0">
                          <a:solidFill>
                            <a:srgbClr val="352C2C"/>
                          </a:solidFill>
                          <a:latin typeface="Arial" panose="020B0604020202020204" pitchFamily="34" charset="0"/>
                          <a:cs typeface="Arial" panose="020B0604020202020204" pitchFamily="34" charset="0"/>
                        </a:rPr>
                        <a:t>CCS expansion</a:t>
                      </a:r>
                      <a:endParaRPr lang="en-US" sz="1600" dirty="0">
                        <a:solidFill>
                          <a:srgbClr val="352C2C"/>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352C2C"/>
                          </a:solidFill>
                          <a:latin typeface="Arial" panose="020B0604020202020204" pitchFamily="34" charset="0"/>
                          <a:cs typeface="Arial" panose="020B0604020202020204" pitchFamily="34" charset="0"/>
                        </a:rPr>
                        <a:t>dhs.wisconsin.gov/ccs/expansion</a:t>
                      </a:r>
                      <a:endParaRPr lang="en-US" sz="1600" strike="sngStrike" dirty="0">
                        <a:solidFill>
                          <a:srgbClr val="352C2C"/>
                        </a:solidFill>
                        <a:latin typeface="Arial" panose="020B0604020202020204" pitchFamily="34" charset="0"/>
                        <a:cs typeface="Arial" panose="020B0604020202020204" pitchFamily="34" charset="0"/>
                      </a:endParaRPr>
                    </a:p>
                  </a:txBody>
                  <a:tcPr/>
                </a:tc>
              </a:tr>
              <a:tr h="370840">
                <a:tc>
                  <a:txBody>
                    <a:bodyPr/>
                    <a:lstStyle/>
                    <a:p>
                      <a:r>
                        <a:rPr lang="en-US" sz="1600" dirty="0" smtClean="0">
                          <a:solidFill>
                            <a:srgbClr val="352C2C"/>
                          </a:solidFill>
                          <a:latin typeface="Arial" panose="020B0604020202020204" pitchFamily="34" charset="0"/>
                          <a:cs typeface="Arial" panose="020B0604020202020204" pitchFamily="34" charset="0"/>
                        </a:rPr>
                        <a:t>CCS notification </a:t>
                      </a:r>
                      <a:r>
                        <a:rPr lang="en-US" sz="1600" baseline="0" dirty="0" smtClean="0">
                          <a:solidFill>
                            <a:srgbClr val="352C2C"/>
                          </a:solidFill>
                          <a:latin typeface="Arial" panose="020B0604020202020204" pitchFamily="34" charset="0"/>
                          <a:cs typeface="Arial" panose="020B0604020202020204" pitchFamily="34" charset="0"/>
                        </a:rPr>
                        <a:t>sign-up</a:t>
                      </a:r>
                      <a:endParaRPr lang="en-US" sz="1600" baseline="0" dirty="0">
                        <a:solidFill>
                          <a:srgbClr val="352C2C"/>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352C2C"/>
                          </a:solidFill>
                          <a:latin typeface="Arial" panose="020B0604020202020204" pitchFamily="34" charset="0"/>
                          <a:cs typeface="Arial" panose="020B0604020202020204" pitchFamily="34" charset="0"/>
                        </a:rPr>
                        <a:t>surveymonkey.com/r/67YZRLJ</a:t>
                      </a:r>
                      <a:endParaRPr lang="en-US" sz="1600" dirty="0">
                        <a:solidFill>
                          <a:srgbClr val="352C2C"/>
                        </a:solidFill>
                        <a:latin typeface="Arial" panose="020B0604020202020204" pitchFamily="34" charset="0"/>
                        <a:cs typeface="Arial" panose="020B0604020202020204" pitchFamily="34" charset="0"/>
                      </a:endParaRPr>
                    </a:p>
                  </a:txBody>
                  <a:tcPr/>
                </a:tc>
              </a:tr>
              <a:tr h="370840">
                <a:tc>
                  <a:txBody>
                    <a:bodyPr/>
                    <a:lstStyle/>
                    <a:p>
                      <a:r>
                        <a:rPr lang="en-US" sz="1600" dirty="0" smtClean="0">
                          <a:solidFill>
                            <a:srgbClr val="352C2C"/>
                          </a:solidFill>
                          <a:latin typeface="Arial" panose="020B0604020202020204" pitchFamily="34" charset="0"/>
                          <a:cs typeface="Arial" panose="020B0604020202020204" pitchFamily="34" charset="0"/>
                        </a:rPr>
                        <a:t>ForwardHealth portal</a:t>
                      </a:r>
                      <a:endParaRPr lang="en-US" sz="1600" dirty="0">
                        <a:solidFill>
                          <a:srgbClr val="352C2C"/>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352C2C"/>
                          </a:solidFill>
                          <a:latin typeface="Arial" panose="020B0604020202020204" pitchFamily="34" charset="0"/>
                          <a:cs typeface="Arial" panose="020B0604020202020204" pitchFamily="34" charset="0"/>
                        </a:rPr>
                        <a:t>forwardhealth.wi.gov</a:t>
                      </a:r>
                      <a:endParaRPr lang="en-US" sz="1600" strike="sngStrike" dirty="0">
                        <a:solidFill>
                          <a:srgbClr val="352C2C"/>
                        </a:solidFill>
                        <a:latin typeface="Arial" panose="020B0604020202020204" pitchFamily="34" charset="0"/>
                        <a:cs typeface="Arial" panose="020B0604020202020204" pitchFamily="34" charset="0"/>
                      </a:endParaRPr>
                    </a:p>
                  </a:txBody>
                  <a:tcPr/>
                </a:tc>
              </a:tr>
            </a:tbl>
          </a:graphicData>
        </a:graphic>
      </p:graphicFrame>
      <p:pic>
        <p:nvPicPr>
          <p:cNvPr id="4" name="Picture 3"/>
          <p:cNvPicPr>
            <a:picLocks noChangeAspect="1"/>
          </p:cNvPicPr>
          <p:nvPr/>
        </p:nvPicPr>
        <p:blipFill>
          <a:blip r:embed="rId2"/>
          <a:stretch>
            <a:fillRect/>
          </a:stretch>
        </p:blipFill>
        <p:spPr>
          <a:xfrm>
            <a:off x="4980180" y="1648035"/>
            <a:ext cx="3127808" cy="2263773"/>
          </a:xfrm>
          <a:prstGeom prst="rect">
            <a:avLst/>
          </a:prstGeom>
        </p:spPr>
      </p:pic>
    </p:spTree>
    <p:extLst>
      <p:ext uri="{BB962C8B-B14F-4D97-AF65-F5344CB8AC3E}">
        <p14:creationId xmlns:p14="http://schemas.microsoft.com/office/powerpoint/2010/main" val="3756901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www.pcghealth.com | CCS/WIMCR 2014 Cost Report </a:t>
            </a:r>
            <a:endParaRPr lang="en-US" dirty="0"/>
          </a:p>
        </p:txBody>
      </p:sp>
      <p:sp>
        <p:nvSpPr>
          <p:cNvPr id="7" name="Slide Number Placeholder 4"/>
          <p:cNvSpPr>
            <a:spLocks noGrp="1"/>
          </p:cNvSpPr>
          <p:nvPr>
            <p:ph type="sldNum" sz="quarter" idx="12"/>
          </p:nvPr>
        </p:nvSpPr>
        <p:spPr/>
        <p:txBody>
          <a:bodyPr/>
          <a:lstStyle/>
          <a:p>
            <a:fld id="{F9999968-E7E9-4E4F-B6D8-F3CA124F9DEB}" type="slidenum">
              <a:rPr lang="en-US" smtClean="0"/>
              <a:pPr/>
              <a:t>28</a:t>
            </a:fld>
            <a:endParaRPr lang="en-US" dirty="0"/>
          </a:p>
        </p:txBody>
      </p:sp>
      <p:sp>
        <p:nvSpPr>
          <p:cNvPr id="2" name="Title 1"/>
          <p:cNvSpPr>
            <a:spLocks noGrp="1"/>
          </p:cNvSpPr>
          <p:nvPr>
            <p:ph type="title"/>
          </p:nvPr>
        </p:nvSpPr>
        <p:spPr/>
        <p:txBody>
          <a:bodyPr/>
          <a:lstStyle/>
          <a:p>
            <a:r>
              <a:rPr lang="en-US" smtClean="0"/>
              <a:t>CCS/WIMCR Cost Settlement Overview </a:t>
            </a:r>
            <a:endParaRPr lang="en-US" dirty="0"/>
          </a:p>
        </p:txBody>
      </p:sp>
      <p:sp>
        <p:nvSpPr>
          <p:cNvPr id="3" name="Content Placeholder 2"/>
          <p:cNvSpPr>
            <a:spLocks noGrp="1"/>
          </p:cNvSpPr>
          <p:nvPr>
            <p:ph idx="4294967295"/>
          </p:nvPr>
        </p:nvSpPr>
        <p:spPr>
          <a:xfrm>
            <a:off x="0" y="1295400"/>
            <a:ext cx="7886700" cy="4881563"/>
          </a:xfrm>
        </p:spPr>
        <p:txBody>
          <a:bodyPr/>
          <a:lstStyle/>
          <a:p>
            <a:r>
              <a:rPr lang="en-US" dirty="0" smtClean="0"/>
              <a:t>Methodology </a:t>
            </a:r>
            <a:endParaRPr lang="en-US" dirty="0"/>
          </a:p>
        </p:txBody>
      </p:sp>
      <p:pic>
        <p:nvPicPr>
          <p:cNvPr id="6" name="Picture 5"/>
          <p:cNvPicPr>
            <a:picLocks noChangeAspect="1"/>
          </p:cNvPicPr>
          <p:nvPr/>
        </p:nvPicPr>
        <p:blipFill>
          <a:blip r:embed="rId3"/>
          <a:stretch>
            <a:fillRect/>
          </a:stretch>
        </p:blipFill>
        <p:spPr>
          <a:xfrm>
            <a:off x="67112" y="1346200"/>
            <a:ext cx="9076888" cy="5143500"/>
          </a:xfrm>
          <a:prstGeom prst="rect">
            <a:avLst/>
          </a:prstGeom>
        </p:spPr>
      </p:pic>
    </p:spTree>
    <p:extLst>
      <p:ext uri="{BB962C8B-B14F-4D97-AF65-F5344CB8AC3E}">
        <p14:creationId xmlns:p14="http://schemas.microsoft.com/office/powerpoint/2010/main" val="2344451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799C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CCS/WIMCR Cost Report Requirements and Demonstration </a:t>
            </a:r>
            <a:endParaRPr lang="en-US" dirty="0">
              <a:solidFill>
                <a:schemeClr val="bg1"/>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59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143999" cy="6858000"/>
          </a:xfrm>
          <a:prstGeom prst="rect">
            <a:avLst/>
          </a:prstGeom>
          <a:solidFill>
            <a:srgbClr val="434343"/>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Rockwell" panose="02060603020205020403" pitchFamily="18" charset="0"/>
                <a:ea typeface="+mj-ea"/>
                <a:cs typeface="+mj-cs"/>
              </a:defRPr>
            </a:lvl1pPr>
          </a:lstStyle>
          <a:p>
            <a:endParaRPr lang="en-US" dirty="0"/>
          </a:p>
        </p:txBody>
      </p:sp>
      <p:sp>
        <p:nvSpPr>
          <p:cNvPr id="2" name="Title 1"/>
          <p:cNvSpPr>
            <a:spLocks noGrp="1"/>
          </p:cNvSpPr>
          <p:nvPr>
            <p:ph type="title"/>
          </p:nvPr>
        </p:nvSpPr>
        <p:spPr/>
        <p:txBody>
          <a:bodyPr/>
          <a:lstStyle/>
          <a:p>
            <a:r>
              <a:rPr lang="en-US" dirty="0" smtClean="0"/>
              <a:t>CCS Overview and Policy Update</a:t>
            </a:r>
            <a:endParaRPr lang="en-US" dirty="0"/>
          </a:p>
        </p:txBody>
      </p:sp>
      <p:sp>
        <p:nvSpPr>
          <p:cNvPr id="3" name="Text Placeholder 2"/>
          <p:cNvSpPr>
            <a:spLocks noGrp="1"/>
          </p:cNvSpPr>
          <p:nvPr>
            <p:ph type="body" idx="1"/>
          </p:nvPr>
        </p:nvSpPr>
        <p:spPr/>
        <p:txBody>
          <a:bodyPr/>
          <a:lstStyle/>
          <a:p>
            <a:pPr>
              <a:lnSpc>
                <a:spcPct val="100000"/>
              </a:lnSpc>
            </a:pPr>
            <a:r>
              <a:rPr lang="en-US" dirty="0" smtClean="0"/>
              <a:t>Steven Kulig, Wisconsin Department of Health Services</a:t>
            </a:r>
            <a:endParaRPr lang="en-US" dirty="0"/>
          </a:p>
        </p:txBody>
      </p:sp>
      <p:pic>
        <p:nvPicPr>
          <p:cNvPr id="12" name="Picture 11"/>
          <p:cNvPicPr>
            <a:picLocks noChangeAspect="1"/>
          </p:cNvPicPr>
          <p:nvPr/>
        </p:nvPicPr>
        <p:blipFill>
          <a:blip r:embed="rId2"/>
          <a:stretch>
            <a:fillRect/>
          </a:stretch>
        </p:blipFill>
        <p:spPr>
          <a:xfrm>
            <a:off x="623888" y="446057"/>
            <a:ext cx="2123810" cy="2085714"/>
          </a:xfrm>
          <a:prstGeom prst="rect">
            <a:avLst/>
          </a:prstGeom>
        </p:spPr>
      </p:pic>
    </p:spTree>
    <p:extLst>
      <p:ext uri="{BB962C8B-B14F-4D97-AF65-F5344CB8AC3E}">
        <p14:creationId xmlns:p14="http://schemas.microsoft.com/office/powerpoint/2010/main" val="2327244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Medicaid allowable costs and cost report data elements for the WIMCR program:</a:t>
            </a:r>
          </a:p>
          <a:p>
            <a:r>
              <a:rPr lang="en-US" dirty="0" smtClean="0"/>
              <a:t>General information (CCS)</a:t>
            </a:r>
          </a:p>
          <a:p>
            <a:r>
              <a:rPr lang="en-US" dirty="0" smtClean="0"/>
              <a:t>Regional information (CCS)</a:t>
            </a:r>
          </a:p>
          <a:p>
            <a:r>
              <a:rPr lang="en-US" dirty="0" smtClean="0"/>
              <a:t>County agency </a:t>
            </a:r>
            <a:r>
              <a:rPr lang="en-US" dirty="0"/>
              <a:t>o</a:t>
            </a:r>
            <a:r>
              <a:rPr lang="en-US" dirty="0" smtClean="0"/>
              <a:t>verview (CCS/WIMCR)</a:t>
            </a:r>
          </a:p>
          <a:p>
            <a:r>
              <a:rPr lang="en-US" dirty="0" smtClean="0"/>
              <a:t>Legacy CCS report (CCS)</a:t>
            </a:r>
          </a:p>
          <a:p>
            <a:r>
              <a:rPr lang="en-US" dirty="0" smtClean="0"/>
              <a:t>WIMCR direct service checklist (CCS/WIMCR)</a:t>
            </a:r>
          </a:p>
          <a:p>
            <a:r>
              <a:rPr lang="en-US" dirty="0" smtClean="0"/>
              <a:t>WIMCR direct </a:t>
            </a:r>
            <a:r>
              <a:rPr lang="en-US" dirty="0"/>
              <a:t>s</a:t>
            </a:r>
            <a:r>
              <a:rPr lang="en-US" dirty="0" smtClean="0"/>
              <a:t>ervice and support (CCS/WIMCR)</a:t>
            </a:r>
          </a:p>
          <a:p>
            <a:r>
              <a:rPr lang="en-US" dirty="0" smtClean="0"/>
              <a:t>Supplemental direct </a:t>
            </a:r>
            <a:r>
              <a:rPr lang="en-US" dirty="0"/>
              <a:t>s</a:t>
            </a:r>
            <a:r>
              <a:rPr lang="en-US" dirty="0" smtClean="0"/>
              <a:t>ervice </a:t>
            </a:r>
            <a:r>
              <a:rPr lang="en-US" dirty="0"/>
              <a:t>i</a:t>
            </a:r>
            <a:r>
              <a:rPr lang="en-US" dirty="0" smtClean="0"/>
              <a:t>nformation (CCS/WIMCR)</a:t>
            </a:r>
          </a:p>
          <a:p>
            <a:r>
              <a:rPr lang="en-US" dirty="0" smtClean="0"/>
              <a:t>General administration and overhead (CCS/WIMCR)</a:t>
            </a:r>
          </a:p>
          <a:p>
            <a:r>
              <a:rPr lang="en-US" dirty="0" smtClean="0"/>
              <a:t>Federal </a:t>
            </a:r>
            <a:r>
              <a:rPr lang="en-US" dirty="0"/>
              <a:t>f</a:t>
            </a:r>
            <a:r>
              <a:rPr lang="en-US" dirty="0" smtClean="0"/>
              <a:t>unds and reductions (CCS/WIMCR)</a:t>
            </a:r>
          </a:p>
          <a:p>
            <a:r>
              <a:rPr lang="en-US" dirty="0" smtClean="0"/>
              <a:t>Summary and certification (CCS/WIMCR)</a:t>
            </a:r>
          </a:p>
          <a:p>
            <a:endParaRPr lang="en-US" dirty="0"/>
          </a:p>
        </p:txBody>
      </p:sp>
      <p:sp>
        <p:nvSpPr>
          <p:cNvPr id="4" name="Slide Number Placeholder 3"/>
          <p:cNvSpPr>
            <a:spLocks noGrp="1"/>
          </p:cNvSpPr>
          <p:nvPr>
            <p:ph type="sldNum" sz="quarter" idx="11"/>
          </p:nvPr>
        </p:nvSpPr>
        <p:spPr/>
        <p:txBody>
          <a:bodyPr/>
          <a:lstStyle/>
          <a:p>
            <a:fld id="{CDF41E01-F384-46C3-8C3A-1B8156DC6357}" type="slidenum">
              <a:rPr lang="en-US" smtClean="0"/>
              <a:pPr/>
              <a:t>30</a:t>
            </a:fld>
            <a:endParaRPr lang="en-US" dirty="0"/>
          </a:p>
        </p:txBody>
      </p:sp>
      <p:sp>
        <p:nvSpPr>
          <p:cNvPr id="6" name="Slide Number Placeholder 4"/>
          <p:cNvSpPr>
            <a:spLocks noGrp="1"/>
          </p:cNvSpPr>
          <p:nvPr>
            <p:ph type="sldNum" sz="quarter" idx="12"/>
          </p:nvPr>
        </p:nvSpPr>
        <p:spPr>
          <a:xfrm>
            <a:off x="6970713" y="6548438"/>
            <a:ext cx="2057400" cy="180975"/>
          </a:xfrm>
        </p:spPr>
        <p:txBody>
          <a:bodyPr/>
          <a:lstStyle/>
          <a:p>
            <a:fld id="{F9999968-E7E9-4E4F-B6D8-F3CA124F9DEB}" type="slidenum">
              <a:rPr lang="en-US" smtClean="0"/>
              <a:pPr/>
              <a:t>30</a:t>
            </a:fld>
            <a:endParaRPr lang="en-US" dirty="0"/>
          </a:p>
        </p:txBody>
      </p:sp>
      <p:sp>
        <p:nvSpPr>
          <p:cNvPr id="2" name="Title 1"/>
          <p:cNvSpPr>
            <a:spLocks noGrp="1"/>
          </p:cNvSpPr>
          <p:nvPr>
            <p:ph type="title"/>
          </p:nvPr>
        </p:nvSpPr>
        <p:spPr/>
        <p:txBody>
          <a:bodyPr/>
          <a:lstStyle/>
          <a:p>
            <a:r>
              <a:rPr lang="en-US" smtClean="0"/>
              <a:t>CCS/WIMCR Cost Report Data Elements</a:t>
            </a:r>
            <a:endParaRPr lang="en-US" dirty="0"/>
          </a:p>
        </p:txBody>
      </p:sp>
      <p:sp>
        <p:nvSpPr>
          <p:cNvPr id="12" name="Footer Placeholder 3"/>
          <p:cNvSpPr txBox="1">
            <a:spLocks/>
          </p:cNvSpPr>
          <p:nvPr/>
        </p:nvSpPr>
        <p:spPr>
          <a:xfrm>
            <a:off x="411712" y="6558134"/>
            <a:ext cx="8332237" cy="180718"/>
          </a:xfrm>
          <a:prstGeom prst="rect">
            <a:avLst/>
          </a:prstGeom>
        </p:spPr>
        <p:txBody>
          <a:bodyPr/>
          <a:lstStyle>
            <a:defPPr>
              <a:defRPr lang="en-US"/>
            </a:defPPr>
            <a:lvl1pPr marL="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www.pcghealth.com | CCS/WIMCR 2014 Cost Report </a:t>
            </a:r>
            <a:endParaRPr lang="en-US" dirty="0"/>
          </a:p>
        </p:txBody>
      </p:sp>
    </p:spTree>
    <p:extLst>
      <p:ext uri="{BB962C8B-B14F-4D97-AF65-F5344CB8AC3E}">
        <p14:creationId xmlns:p14="http://schemas.microsoft.com/office/powerpoint/2010/main" val="3046705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31</a:t>
            </a:fld>
            <a:endParaRPr lang="en-US" dirty="0"/>
          </a:p>
        </p:txBody>
      </p:sp>
      <p:sp>
        <p:nvSpPr>
          <p:cNvPr id="2" name="Title 1"/>
          <p:cNvSpPr>
            <a:spLocks noGrp="1"/>
          </p:cNvSpPr>
          <p:nvPr>
            <p:ph type="title"/>
          </p:nvPr>
        </p:nvSpPr>
        <p:spPr/>
        <p:txBody>
          <a:bodyPr/>
          <a:lstStyle/>
          <a:p>
            <a:r>
              <a:rPr lang="en-US" smtClean="0"/>
              <a:t>CCS Cost Report </a:t>
            </a:r>
            <a:endParaRPr lang="en-US" dirty="0"/>
          </a:p>
        </p:txBody>
      </p:sp>
      <p:pic>
        <p:nvPicPr>
          <p:cNvPr id="6" name="Content Placeholder 5"/>
          <p:cNvPicPr>
            <a:picLocks noGrp="1" noChangeAspect="1"/>
          </p:cNvPicPr>
          <p:nvPr>
            <p:ph idx="4294967295"/>
          </p:nvPr>
        </p:nvPicPr>
        <p:blipFill>
          <a:blip r:embed="rId2"/>
          <a:stretch>
            <a:fillRect/>
          </a:stretch>
        </p:blipFill>
        <p:spPr>
          <a:xfrm>
            <a:off x="628650" y="1724025"/>
            <a:ext cx="7886700" cy="3046413"/>
          </a:xfrm>
          <a:prstGeom prst="rect">
            <a:avLst/>
          </a:prstGeom>
        </p:spPr>
      </p:pic>
    </p:spTree>
    <p:extLst>
      <p:ext uri="{BB962C8B-B14F-4D97-AF65-F5344CB8AC3E}">
        <p14:creationId xmlns:p14="http://schemas.microsoft.com/office/powerpoint/2010/main" val="2020599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32</a:t>
            </a:fld>
            <a:endParaRPr lang="en-US" dirty="0"/>
          </a:p>
        </p:txBody>
      </p:sp>
      <p:sp>
        <p:nvSpPr>
          <p:cNvPr id="2" name="Title 1"/>
          <p:cNvSpPr>
            <a:spLocks noGrp="1"/>
          </p:cNvSpPr>
          <p:nvPr>
            <p:ph type="title"/>
          </p:nvPr>
        </p:nvSpPr>
        <p:spPr/>
        <p:txBody>
          <a:bodyPr/>
          <a:lstStyle/>
          <a:p>
            <a:r>
              <a:rPr lang="en-US" smtClean="0"/>
              <a:t>CCS General Information </a:t>
            </a:r>
            <a:endParaRPr lang="en-US" dirty="0"/>
          </a:p>
        </p:txBody>
      </p:sp>
      <p:pic>
        <p:nvPicPr>
          <p:cNvPr id="6" name="Content Placeholder 5"/>
          <p:cNvPicPr>
            <a:picLocks noGrp="1" noChangeAspect="1"/>
          </p:cNvPicPr>
          <p:nvPr>
            <p:ph idx="4294967295"/>
          </p:nvPr>
        </p:nvPicPr>
        <p:blipFill>
          <a:blip r:embed="rId2"/>
          <a:stretch>
            <a:fillRect/>
          </a:stretch>
        </p:blipFill>
        <p:spPr>
          <a:xfrm>
            <a:off x="628650" y="1220788"/>
            <a:ext cx="7886700" cy="4262437"/>
          </a:xfrm>
          <a:prstGeom prst="rect">
            <a:avLst/>
          </a:prstGeom>
        </p:spPr>
      </p:pic>
    </p:spTree>
    <p:extLst>
      <p:ext uri="{BB962C8B-B14F-4D97-AF65-F5344CB8AC3E}">
        <p14:creationId xmlns:p14="http://schemas.microsoft.com/office/powerpoint/2010/main" val="1891717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28649" y="1365956"/>
            <a:ext cx="4600575" cy="4811007"/>
          </a:xfrm>
        </p:spPr>
        <p:txBody>
          <a:bodyPr/>
          <a:lstStyle/>
          <a:p>
            <a:r>
              <a:rPr lang="en-US" dirty="0" smtClean="0"/>
              <a:t>Population-based regions and 51.42 boards</a:t>
            </a:r>
          </a:p>
          <a:p>
            <a:pPr lvl="1"/>
            <a:r>
              <a:rPr lang="en-US" dirty="0" smtClean="0"/>
              <a:t>Single consolidated cost report</a:t>
            </a:r>
          </a:p>
          <a:p>
            <a:r>
              <a:rPr lang="en-US" dirty="0" smtClean="0"/>
              <a:t>Shared services and multi-county regions</a:t>
            </a:r>
          </a:p>
          <a:p>
            <a:pPr lvl="1"/>
            <a:r>
              <a:rPr lang="en-US" dirty="0" smtClean="0"/>
              <a:t>Individual report for each county</a:t>
            </a:r>
          </a:p>
          <a:p>
            <a:pPr lvl="1"/>
            <a:r>
              <a:rPr lang="en-US" dirty="0" smtClean="0"/>
              <a:t>Intergovernmental revenue offsets for regional shared clinicians and other expenses</a:t>
            </a:r>
          </a:p>
          <a:p>
            <a:r>
              <a:rPr lang="en-US" dirty="0" smtClean="0"/>
              <a:t>New </a:t>
            </a:r>
            <a:r>
              <a:rPr lang="en-US" b="1" dirty="0" smtClean="0"/>
              <a:t>Regional Information </a:t>
            </a:r>
            <a:r>
              <a:rPr lang="en-US" dirty="0" smtClean="0"/>
              <a:t>section</a:t>
            </a:r>
          </a:p>
          <a:p>
            <a:pPr lvl="1"/>
            <a:r>
              <a:rPr lang="en-US" dirty="0" smtClean="0"/>
              <a:t>Name and ID of region</a:t>
            </a:r>
          </a:p>
          <a:p>
            <a:pPr lvl="1"/>
            <a:r>
              <a:rPr lang="en-US" dirty="0" smtClean="0"/>
              <a:t>List of all counties in region</a:t>
            </a:r>
          </a:p>
          <a:p>
            <a:pPr lvl="1"/>
            <a:r>
              <a:rPr lang="en-US" dirty="0" smtClean="0"/>
              <a:t>Date of regional formation</a:t>
            </a:r>
          </a:p>
          <a:p>
            <a:pPr lvl="1"/>
            <a:r>
              <a:rPr lang="en-US" dirty="0" smtClean="0"/>
              <a:t>Subsequent regional adjustments</a:t>
            </a:r>
          </a:p>
          <a:p>
            <a:endParaRPr lang="en-US" dirty="0" smtClean="0"/>
          </a:p>
          <a:p>
            <a:endParaRPr lang="en-US" dirty="0" smtClean="0"/>
          </a:p>
          <a:p>
            <a:endParaRPr lang="en-US" dirty="0"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33</a:t>
            </a:fld>
            <a:endParaRPr lang="en-US" dirty="0"/>
          </a:p>
        </p:txBody>
      </p:sp>
      <p:sp>
        <p:nvSpPr>
          <p:cNvPr id="6" name="Title 1"/>
          <p:cNvSpPr>
            <a:spLocks noGrp="1"/>
          </p:cNvSpPr>
          <p:nvPr>
            <p:ph type="title"/>
          </p:nvPr>
        </p:nvSpPr>
        <p:spPr/>
        <p:txBody>
          <a:bodyPr/>
          <a:lstStyle/>
          <a:p>
            <a:r>
              <a:rPr lang="en-US" smtClean="0"/>
              <a:t>CCS Regional Reporting</a:t>
            </a:r>
            <a:endParaRPr lang="en-US" dirty="0"/>
          </a:p>
        </p:txBody>
      </p:sp>
      <p:pic>
        <p:nvPicPr>
          <p:cNvPr id="12" name="Picture 11"/>
          <p:cNvPicPr>
            <a:picLocks noChangeAspect="1"/>
          </p:cNvPicPr>
          <p:nvPr/>
        </p:nvPicPr>
        <p:blipFill>
          <a:blip r:embed="rId2"/>
          <a:stretch>
            <a:fillRect/>
          </a:stretch>
        </p:blipFill>
        <p:spPr>
          <a:xfrm>
            <a:off x="5549852" y="0"/>
            <a:ext cx="3594148" cy="6491471"/>
          </a:xfrm>
          <a:prstGeom prst="rect">
            <a:avLst/>
          </a:prstGeom>
        </p:spPr>
      </p:pic>
    </p:spTree>
    <p:extLst>
      <p:ext uri="{BB962C8B-B14F-4D97-AF65-F5344CB8AC3E}">
        <p14:creationId xmlns:p14="http://schemas.microsoft.com/office/powerpoint/2010/main" val="3094805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3105149"/>
            <a:ext cx="7886700" cy="3071813"/>
          </a:xfrm>
        </p:spPr>
        <p:txBody>
          <a:bodyPr/>
          <a:lstStyle/>
          <a:p>
            <a:pPr marL="0" indent="0">
              <a:buNone/>
            </a:pPr>
            <a:r>
              <a:rPr lang="en-US" dirty="0" smtClean="0"/>
              <a:t>Counties report if they participate in a CCS region. </a:t>
            </a:r>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4" name="Slide Number Placeholder 3"/>
          <p:cNvSpPr>
            <a:spLocks noGrp="1"/>
          </p:cNvSpPr>
          <p:nvPr>
            <p:ph type="sldNum" sz="quarter" idx="12"/>
          </p:nvPr>
        </p:nvSpPr>
        <p:spPr/>
        <p:txBody>
          <a:bodyPr/>
          <a:lstStyle/>
          <a:p>
            <a:fld id="{F7C12BC4-994B-473A-871F-46235A85AC2B}" type="slidenum">
              <a:rPr lang="en-US" smtClean="0"/>
              <a:pPr/>
              <a:t>34</a:t>
            </a:fld>
            <a:endParaRPr lang="en-US" dirty="0"/>
          </a:p>
        </p:txBody>
      </p:sp>
      <p:sp>
        <p:nvSpPr>
          <p:cNvPr id="5" name="Title 4"/>
          <p:cNvSpPr>
            <a:spLocks noGrp="1"/>
          </p:cNvSpPr>
          <p:nvPr>
            <p:ph type="title"/>
          </p:nvPr>
        </p:nvSpPr>
        <p:spPr/>
        <p:txBody>
          <a:bodyPr/>
          <a:lstStyle/>
          <a:p>
            <a:r>
              <a:rPr lang="en-US" smtClean="0"/>
              <a:t>Regional Information</a:t>
            </a:r>
            <a:endParaRPr lang="en-US" dirty="0"/>
          </a:p>
        </p:txBody>
      </p:sp>
      <p:pic>
        <p:nvPicPr>
          <p:cNvPr id="10" name="Content Placeholder 5"/>
          <p:cNvPicPr>
            <a:picLocks noChangeAspect="1"/>
          </p:cNvPicPr>
          <p:nvPr/>
        </p:nvPicPr>
        <p:blipFill>
          <a:blip r:embed="rId2"/>
          <a:stretch>
            <a:fillRect/>
          </a:stretch>
        </p:blipFill>
        <p:spPr>
          <a:xfrm>
            <a:off x="628650" y="1569507"/>
            <a:ext cx="7886700" cy="1379538"/>
          </a:xfrm>
          <a:prstGeom prst="rect">
            <a:avLst/>
          </a:prstGeom>
        </p:spPr>
      </p:pic>
    </p:spTree>
    <p:extLst>
      <p:ext uri="{BB962C8B-B14F-4D97-AF65-F5344CB8AC3E}">
        <p14:creationId xmlns:p14="http://schemas.microsoft.com/office/powerpoint/2010/main" val="3929611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5514975"/>
            <a:ext cx="7886700" cy="661988"/>
          </a:xfrm>
        </p:spPr>
        <p:txBody>
          <a:bodyPr/>
          <a:lstStyle/>
          <a:p>
            <a:pPr marL="0" indent="0">
              <a:buNone/>
            </a:pPr>
            <a:r>
              <a:rPr lang="en-US" dirty="0" smtClean="0"/>
              <a:t>If counties participate in a CCS region, they must complete the regional data fields.</a:t>
            </a:r>
          </a:p>
          <a:p>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4" name="Slide Number Placeholder 3"/>
          <p:cNvSpPr>
            <a:spLocks noGrp="1"/>
          </p:cNvSpPr>
          <p:nvPr>
            <p:ph type="sldNum" sz="quarter" idx="12"/>
          </p:nvPr>
        </p:nvSpPr>
        <p:spPr/>
        <p:txBody>
          <a:bodyPr/>
          <a:lstStyle/>
          <a:p>
            <a:fld id="{F7C12BC4-994B-473A-871F-46235A85AC2B}" type="slidenum">
              <a:rPr lang="en-US" smtClean="0"/>
              <a:pPr/>
              <a:t>35</a:t>
            </a:fld>
            <a:endParaRPr lang="en-US" dirty="0"/>
          </a:p>
        </p:txBody>
      </p:sp>
      <p:sp>
        <p:nvSpPr>
          <p:cNvPr id="5" name="Title 4"/>
          <p:cNvSpPr>
            <a:spLocks noGrp="1"/>
          </p:cNvSpPr>
          <p:nvPr>
            <p:ph type="title"/>
          </p:nvPr>
        </p:nvSpPr>
        <p:spPr/>
        <p:txBody>
          <a:bodyPr/>
          <a:lstStyle/>
          <a:p>
            <a:r>
              <a:rPr lang="en-US" smtClean="0"/>
              <a:t>Regional Information</a:t>
            </a:r>
            <a:endParaRPr lang="en-US" dirty="0"/>
          </a:p>
        </p:txBody>
      </p:sp>
      <p:pic>
        <p:nvPicPr>
          <p:cNvPr id="10" name="Picture 9"/>
          <p:cNvPicPr>
            <a:picLocks noChangeAspect="1"/>
          </p:cNvPicPr>
          <p:nvPr/>
        </p:nvPicPr>
        <p:blipFill>
          <a:blip r:embed="rId2"/>
          <a:stretch>
            <a:fillRect/>
          </a:stretch>
        </p:blipFill>
        <p:spPr>
          <a:xfrm>
            <a:off x="702772" y="1246129"/>
            <a:ext cx="7738457" cy="4127619"/>
          </a:xfrm>
          <a:prstGeom prst="rect">
            <a:avLst/>
          </a:prstGeom>
        </p:spPr>
      </p:pic>
    </p:spTree>
    <p:extLst>
      <p:ext uri="{BB962C8B-B14F-4D97-AF65-F5344CB8AC3E}">
        <p14:creationId xmlns:p14="http://schemas.microsoft.com/office/powerpoint/2010/main" val="728587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www.pcghealth.com | CCS/WIMCR 2014 Cost Report </a:t>
            </a:r>
            <a:endParaRPr lang="en-US" dirty="0"/>
          </a:p>
        </p:txBody>
      </p:sp>
      <p:sp>
        <p:nvSpPr>
          <p:cNvPr id="4" name="Title 3"/>
          <p:cNvSpPr>
            <a:spLocks noGrp="1"/>
          </p:cNvSpPr>
          <p:nvPr>
            <p:ph type="title"/>
          </p:nvPr>
        </p:nvSpPr>
        <p:spPr/>
        <p:txBody>
          <a:bodyPr>
            <a:normAutofit fontScale="90000"/>
          </a:bodyPr>
          <a:lstStyle/>
          <a:p>
            <a:r>
              <a:rPr lang="en-US" sz="3000" dirty="0" smtClean="0"/>
              <a:t>Legacy CCS Reporting </a:t>
            </a:r>
            <a:br>
              <a:rPr lang="en-US" sz="3000" dirty="0" smtClean="0"/>
            </a:br>
            <a:r>
              <a:rPr lang="en-US" sz="3000" dirty="0" smtClean="0"/>
              <a:t>January 1, 2014, to June 30, 2014 </a:t>
            </a:r>
            <a:endParaRPr lang="en-US" sz="3000" dirty="0"/>
          </a:p>
        </p:txBody>
      </p:sp>
      <p:pic>
        <p:nvPicPr>
          <p:cNvPr id="6" name="Picture 5"/>
          <p:cNvPicPr>
            <a:picLocks noChangeAspect="1"/>
          </p:cNvPicPr>
          <p:nvPr/>
        </p:nvPicPr>
        <p:blipFill>
          <a:blip r:embed="rId2"/>
          <a:stretch>
            <a:fillRect/>
          </a:stretch>
        </p:blipFill>
        <p:spPr>
          <a:xfrm>
            <a:off x="894693" y="1611486"/>
            <a:ext cx="6448600" cy="2917048"/>
          </a:xfrm>
          <a:prstGeom prst="rect">
            <a:avLst/>
          </a:prstGeom>
        </p:spPr>
      </p:pic>
      <p:sp>
        <p:nvSpPr>
          <p:cNvPr id="7" name="Rectangle 6"/>
          <p:cNvSpPr/>
          <p:nvPr/>
        </p:nvSpPr>
        <p:spPr>
          <a:xfrm>
            <a:off x="919643" y="2566904"/>
            <a:ext cx="3151725" cy="41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4"/>
          <p:cNvSpPr txBox="1">
            <a:spLocks/>
          </p:cNvSpPr>
          <p:nvPr/>
        </p:nvSpPr>
        <p:spPr>
          <a:xfrm>
            <a:off x="6971133" y="6548609"/>
            <a:ext cx="2057400" cy="1807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7C12BC4-994B-473A-871F-46235A85AC2B}" type="slidenum">
              <a:rPr lang="en-US" sz="1000" smtClean="0">
                <a:solidFill>
                  <a:schemeClr val="bg1"/>
                </a:solidFill>
                <a:latin typeface="Arial" panose="020B0604020202020204" pitchFamily="34" charset="0"/>
                <a:cs typeface="Arial" panose="020B0604020202020204" pitchFamily="34" charset="0"/>
              </a:rPr>
              <a:pPr algn="r"/>
              <a:t>36</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061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Legacy method should only be reported for dates of service through June 30, 2014. Legacy CCS should be familiar to counties who have been billing for CCS services. Legacy CCS reporting should be based on:</a:t>
            </a:r>
          </a:p>
          <a:p>
            <a:r>
              <a:rPr lang="en-US" dirty="0" smtClean="0"/>
              <a:t>Annual rate setting.</a:t>
            </a:r>
          </a:p>
          <a:p>
            <a:r>
              <a:rPr lang="en-US" dirty="0" smtClean="0"/>
              <a:t>Interim billing and CCS claims payments.</a:t>
            </a:r>
          </a:p>
          <a:p>
            <a:r>
              <a:rPr lang="en-US" dirty="0" smtClean="0"/>
              <a:t>Year-end cost reporting and financial reconciliation.</a:t>
            </a:r>
          </a:p>
          <a:p>
            <a:endParaRPr lang="en-US" dirty="0"/>
          </a:p>
        </p:txBody>
      </p:sp>
      <p:sp>
        <p:nvSpPr>
          <p:cNvPr id="6" name="Footer Placeholder 5"/>
          <p:cNvSpPr>
            <a:spLocks noGrp="1"/>
          </p:cNvSpPr>
          <p:nvPr>
            <p:ph type="ftr" sz="quarter" idx="11"/>
          </p:nvPr>
        </p:nvSpPr>
        <p:spPr/>
        <p:txBody>
          <a:bodyPr/>
          <a:lstStyle/>
          <a:p>
            <a:r>
              <a:rPr lang="en-US" smtClean="0"/>
              <a:t>www.pcghealth.com | CCS/WIMCR 2014 Cost Report </a:t>
            </a:r>
            <a:endParaRPr lang="en-US" dirty="0"/>
          </a:p>
        </p:txBody>
      </p:sp>
      <p:sp>
        <p:nvSpPr>
          <p:cNvPr id="7" name="Slide Number Placeholder 6"/>
          <p:cNvSpPr>
            <a:spLocks noGrp="1"/>
          </p:cNvSpPr>
          <p:nvPr>
            <p:ph type="sldNum" sz="quarter" idx="12"/>
          </p:nvPr>
        </p:nvSpPr>
        <p:spPr/>
        <p:txBody>
          <a:bodyPr/>
          <a:lstStyle/>
          <a:p>
            <a:fld id="{F7C12BC4-994B-473A-871F-46235A85AC2B}" type="slidenum">
              <a:rPr lang="en-US" smtClean="0"/>
              <a:pPr/>
              <a:t>37</a:t>
            </a:fld>
            <a:endParaRPr lang="en-US" dirty="0"/>
          </a:p>
        </p:txBody>
      </p:sp>
      <p:sp>
        <p:nvSpPr>
          <p:cNvPr id="4" name="Title 3"/>
          <p:cNvSpPr>
            <a:spLocks noGrp="1"/>
          </p:cNvSpPr>
          <p:nvPr>
            <p:ph type="title"/>
          </p:nvPr>
        </p:nvSpPr>
        <p:spPr/>
        <p:txBody>
          <a:bodyPr/>
          <a:lstStyle/>
          <a:p>
            <a:r>
              <a:rPr lang="en-US" smtClean="0"/>
              <a:t>Legacy CCS Report</a:t>
            </a:r>
            <a:endParaRPr lang="en-US" dirty="0"/>
          </a:p>
        </p:txBody>
      </p:sp>
    </p:spTree>
    <p:extLst>
      <p:ext uri="{BB962C8B-B14F-4D97-AF65-F5344CB8AC3E}">
        <p14:creationId xmlns:p14="http://schemas.microsoft.com/office/powerpoint/2010/main" val="372333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38</a:t>
            </a:fld>
            <a:endParaRPr lang="en-US" dirty="0"/>
          </a:p>
        </p:txBody>
      </p:sp>
      <p:sp>
        <p:nvSpPr>
          <p:cNvPr id="2" name="Title 1"/>
          <p:cNvSpPr>
            <a:spLocks noGrp="1"/>
          </p:cNvSpPr>
          <p:nvPr>
            <p:ph type="title"/>
          </p:nvPr>
        </p:nvSpPr>
        <p:spPr/>
        <p:txBody>
          <a:bodyPr>
            <a:normAutofit fontScale="90000"/>
          </a:bodyPr>
          <a:lstStyle/>
          <a:p>
            <a:r>
              <a:rPr lang="en-US" smtClean="0"/>
              <a:t>CCS Updated CCS Report:</a:t>
            </a:r>
            <a:br>
              <a:rPr lang="en-US" smtClean="0"/>
            </a:br>
            <a:r>
              <a:rPr lang="en-US" smtClean="0"/>
              <a:t>County Agency Overview</a:t>
            </a:r>
            <a:endParaRPr lang="en-US" dirty="0"/>
          </a:p>
        </p:txBody>
      </p:sp>
      <p:pic>
        <p:nvPicPr>
          <p:cNvPr id="6" name="Content Placeholder 5"/>
          <p:cNvPicPr>
            <a:picLocks noGrp="1" noChangeAspect="1"/>
          </p:cNvPicPr>
          <p:nvPr>
            <p:ph idx="4294967295"/>
          </p:nvPr>
        </p:nvPicPr>
        <p:blipFill>
          <a:blip r:embed="rId2"/>
          <a:stretch>
            <a:fillRect/>
          </a:stretch>
        </p:blipFill>
        <p:spPr>
          <a:xfrm>
            <a:off x="628650" y="1387475"/>
            <a:ext cx="7886700" cy="4252913"/>
          </a:xfrm>
          <a:prstGeom prst="rect">
            <a:avLst/>
          </a:prstGeom>
        </p:spPr>
      </p:pic>
    </p:spTree>
    <p:extLst>
      <p:ext uri="{BB962C8B-B14F-4D97-AF65-F5344CB8AC3E}">
        <p14:creationId xmlns:p14="http://schemas.microsoft.com/office/powerpoint/2010/main" val="1065928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39</a:t>
            </a:fld>
            <a:endParaRPr lang="en-US" dirty="0"/>
          </a:p>
        </p:txBody>
      </p:sp>
      <p:sp>
        <p:nvSpPr>
          <p:cNvPr id="2" name="Title 1"/>
          <p:cNvSpPr>
            <a:spLocks noGrp="1"/>
          </p:cNvSpPr>
          <p:nvPr>
            <p:ph type="title"/>
          </p:nvPr>
        </p:nvSpPr>
        <p:spPr/>
        <p:txBody>
          <a:bodyPr>
            <a:normAutofit/>
          </a:bodyPr>
          <a:lstStyle/>
          <a:p>
            <a:r>
              <a:rPr lang="en-US" dirty="0" smtClean="0"/>
              <a:t>WIMCR County Agency Overview </a:t>
            </a:r>
            <a:endParaRPr lang="en-US" dirty="0"/>
          </a:p>
        </p:txBody>
      </p:sp>
      <p:pic>
        <p:nvPicPr>
          <p:cNvPr id="6" name="Picture 5"/>
          <p:cNvPicPr>
            <a:picLocks noChangeAspect="1"/>
          </p:cNvPicPr>
          <p:nvPr/>
        </p:nvPicPr>
        <p:blipFill>
          <a:blip r:embed="rId2"/>
          <a:stretch>
            <a:fillRect/>
          </a:stretch>
        </p:blipFill>
        <p:spPr>
          <a:xfrm>
            <a:off x="457198" y="1255533"/>
            <a:ext cx="8208335" cy="3041667"/>
          </a:xfrm>
          <a:prstGeom prst="rect">
            <a:avLst/>
          </a:prstGeom>
        </p:spPr>
      </p:pic>
    </p:spTree>
    <p:extLst>
      <p:ext uri="{BB962C8B-B14F-4D97-AF65-F5344CB8AC3E}">
        <p14:creationId xmlns:p14="http://schemas.microsoft.com/office/powerpoint/2010/main" val="149834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mtClean="0"/>
              <a:t>CCS stands for Comprehensive Community Services. </a:t>
            </a:r>
          </a:p>
          <a:p>
            <a:r>
              <a:rPr lang="en-US" smtClean="0"/>
              <a:t>Mental health and substance abuse program.</a:t>
            </a:r>
          </a:p>
          <a:p>
            <a:r>
              <a:rPr lang="en-US" smtClean="0"/>
              <a:t>Provides programming to people of all ages—youth to elderly—living with a mental illness and/or substance use disorder.</a:t>
            </a:r>
          </a:p>
          <a:p>
            <a:r>
              <a:rPr lang="en-US" smtClean="0"/>
              <a:t>CCS is for individuals who need ongoing services beyond occasional outpatient care, but less than the intensive care provided in a hospital setting.</a:t>
            </a:r>
          </a:p>
          <a:p>
            <a:r>
              <a:rPr lang="en-US" smtClean="0"/>
              <a:t>The individual works with a dedicated team of service providers to develop a treatment and recovery plan to meet the individual's unique needs and goals.</a:t>
            </a:r>
          </a:p>
          <a:p>
            <a:r>
              <a:rPr lang="en-US" smtClean="0"/>
              <a:t>A 2013 study of the consumer experience in CCS found that this targeted, community-based approach is effective in promoting better overall health and life satisfaction.</a:t>
            </a:r>
          </a:p>
          <a:p>
            <a:r>
              <a:rPr lang="en-US" smtClean="0"/>
              <a:t>CCS reduces an individual's reliance on costly high-end services, such as emergency room visits.</a:t>
            </a:r>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4</a:t>
            </a:fld>
            <a:endParaRPr lang="en-US" dirty="0"/>
          </a:p>
        </p:txBody>
      </p:sp>
      <p:sp>
        <p:nvSpPr>
          <p:cNvPr id="6" name="Title 1"/>
          <p:cNvSpPr>
            <a:spLocks noGrp="1"/>
          </p:cNvSpPr>
          <p:nvPr>
            <p:ph type="title"/>
          </p:nvPr>
        </p:nvSpPr>
        <p:spPr/>
        <p:txBody>
          <a:bodyPr/>
          <a:lstStyle/>
          <a:p>
            <a:r>
              <a:rPr lang="en-US" smtClean="0"/>
              <a:t>What Is CCS?</a:t>
            </a:r>
            <a:endParaRPr lang="en-US" dirty="0"/>
          </a:p>
        </p:txBody>
      </p:sp>
    </p:spTree>
    <p:extLst>
      <p:ext uri="{BB962C8B-B14F-4D97-AF65-F5344CB8AC3E}">
        <p14:creationId xmlns:p14="http://schemas.microsoft.com/office/powerpoint/2010/main" val="748102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p:txBody>
          <a:bodyPr/>
          <a:lstStyle/>
          <a:p>
            <a:r>
              <a:rPr lang="en-US" dirty="0" smtClean="0"/>
              <a:t>The </a:t>
            </a:r>
            <a:r>
              <a:rPr lang="en-US" b="1" dirty="0" smtClean="0"/>
              <a:t>County Agency Overview </a:t>
            </a:r>
            <a:r>
              <a:rPr lang="en-US" dirty="0" smtClean="0"/>
              <a:t>page is a new component of the WIMCR Cost Report as of the 2014 reporting period.</a:t>
            </a:r>
          </a:p>
          <a:p>
            <a:r>
              <a:rPr lang="en-US" dirty="0" smtClean="0"/>
              <a:t>The County Agency Overview page captures total cost and FTE information for the entire agency.</a:t>
            </a:r>
          </a:p>
          <a:p>
            <a:r>
              <a:rPr lang="en-US" dirty="0" smtClean="0"/>
              <a:t>Includes both cost and FTE count related to all staff, including:</a:t>
            </a:r>
          </a:p>
          <a:p>
            <a:pPr lvl="1"/>
            <a:r>
              <a:rPr lang="en-US" dirty="0" smtClean="0"/>
              <a:t>Medicaid and non-Medicaid recipients</a:t>
            </a:r>
          </a:p>
          <a:p>
            <a:pPr lvl="1"/>
            <a:r>
              <a:rPr lang="en-US" dirty="0" smtClean="0"/>
              <a:t>All agency programs</a:t>
            </a:r>
          </a:p>
          <a:p>
            <a:pPr lvl="1"/>
            <a:r>
              <a:rPr lang="en-US" dirty="0" smtClean="0"/>
              <a:t>WIMCR and Non-WIMCR</a:t>
            </a:r>
          </a:p>
          <a:p>
            <a:pPr lvl="1"/>
            <a:r>
              <a:rPr lang="en-US" dirty="0" smtClean="0"/>
              <a:t>All agency-employed and contracted professionals</a:t>
            </a:r>
          </a:p>
          <a:p>
            <a:pPr lvl="1"/>
            <a:r>
              <a:rPr lang="en-US" dirty="0" smtClean="0"/>
              <a:t>Direct service and administrative staff</a:t>
            </a:r>
            <a:endParaRPr lang="en-US" dirty="0"/>
          </a:p>
        </p:txBody>
      </p:sp>
      <p:sp>
        <p:nvSpPr>
          <p:cNvPr id="6" name="Footer Placeholder 4"/>
          <p:cNvSpPr>
            <a:spLocks noGrp="1"/>
          </p:cNvSpPr>
          <p:nvPr>
            <p:ph type="ftr" sz="quarter" idx="11"/>
          </p:nvPr>
        </p:nvSpPr>
        <p:spPr/>
        <p:txBody>
          <a:bodyPr/>
          <a:lstStyle/>
          <a:p>
            <a:r>
              <a:rPr lang="en-US" smtClean="0"/>
              <a:t>www.pcghealth.com | CCS/WIMCR 2014 Cost Report </a:t>
            </a:r>
            <a:endParaRPr lang="en-US" dirty="0"/>
          </a:p>
        </p:txBody>
      </p:sp>
      <p:sp>
        <p:nvSpPr>
          <p:cNvPr id="7" name="Slide Number Placeholder 4"/>
          <p:cNvSpPr>
            <a:spLocks noGrp="1"/>
          </p:cNvSpPr>
          <p:nvPr>
            <p:ph type="sldNum" sz="quarter" idx="12"/>
          </p:nvPr>
        </p:nvSpPr>
        <p:spPr/>
        <p:txBody>
          <a:bodyPr/>
          <a:lstStyle/>
          <a:p>
            <a:fld id="{F7C12BC4-994B-473A-871F-46235A85AC2B}" type="slidenum">
              <a:rPr lang="en-US" smtClean="0"/>
              <a:pPr/>
              <a:t>40</a:t>
            </a:fld>
            <a:endParaRPr lang="en-US" dirty="0"/>
          </a:p>
        </p:txBody>
      </p:sp>
      <p:sp>
        <p:nvSpPr>
          <p:cNvPr id="2" name="Title 1"/>
          <p:cNvSpPr>
            <a:spLocks noGrp="1"/>
          </p:cNvSpPr>
          <p:nvPr>
            <p:ph type="title"/>
          </p:nvPr>
        </p:nvSpPr>
        <p:spPr/>
        <p:txBody>
          <a:bodyPr/>
          <a:lstStyle/>
          <a:p>
            <a:r>
              <a:rPr lang="en-US" smtClean="0"/>
              <a:t>CCS/WIMCR County Agency Overview</a:t>
            </a:r>
            <a:endParaRPr lang="en-US" dirty="0"/>
          </a:p>
        </p:txBody>
      </p:sp>
    </p:spTree>
    <p:extLst>
      <p:ext uri="{BB962C8B-B14F-4D97-AF65-F5344CB8AC3E}">
        <p14:creationId xmlns:p14="http://schemas.microsoft.com/office/powerpoint/2010/main" val="4213892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6" name="Footer Placeholder 4"/>
          <p:cNvSpPr>
            <a:spLocks noGrp="1"/>
          </p:cNvSpPr>
          <p:nvPr>
            <p:ph type="ftr" sz="quarter" idx="11"/>
          </p:nvPr>
        </p:nvSpPr>
        <p:spPr/>
        <p:txBody>
          <a:bodyPr/>
          <a:lstStyle/>
          <a:p>
            <a:r>
              <a:rPr lang="en-US" smtClean="0"/>
              <a:t>www.pcghealth.com | CCS/WIMCR 2014 Cost Report </a:t>
            </a:r>
            <a:endParaRPr lang="en-US" dirty="0"/>
          </a:p>
        </p:txBody>
      </p:sp>
      <p:sp>
        <p:nvSpPr>
          <p:cNvPr id="7" name="Slide Number Placeholder 4"/>
          <p:cNvSpPr>
            <a:spLocks noGrp="1"/>
          </p:cNvSpPr>
          <p:nvPr>
            <p:ph type="sldNum" sz="quarter" idx="12"/>
          </p:nvPr>
        </p:nvSpPr>
        <p:spPr/>
        <p:txBody>
          <a:bodyPr/>
          <a:lstStyle/>
          <a:p>
            <a:fld id="{F7C12BC4-994B-473A-871F-46235A85AC2B}" type="slidenum">
              <a:rPr lang="en-US" smtClean="0"/>
              <a:pPr/>
              <a:t>41</a:t>
            </a:fld>
            <a:endParaRPr lang="en-US" dirty="0"/>
          </a:p>
        </p:txBody>
      </p:sp>
      <p:sp>
        <p:nvSpPr>
          <p:cNvPr id="2" name="Title 1"/>
          <p:cNvSpPr>
            <a:spLocks noGrp="1"/>
          </p:cNvSpPr>
          <p:nvPr>
            <p:ph type="title"/>
          </p:nvPr>
        </p:nvSpPr>
        <p:spPr/>
        <p:txBody>
          <a:bodyPr>
            <a:normAutofit fontScale="90000"/>
          </a:bodyPr>
          <a:lstStyle/>
          <a:p>
            <a:r>
              <a:rPr lang="en-US" dirty="0" smtClean="0"/>
              <a:t>CCS/WIMCR County Agency Overview:  Data Fields</a:t>
            </a:r>
            <a:endParaRPr lang="en-US" dirty="0"/>
          </a:p>
        </p:txBody>
      </p:sp>
    </p:spTree>
    <p:extLst>
      <p:ext uri="{BB962C8B-B14F-4D97-AF65-F5344CB8AC3E}">
        <p14:creationId xmlns:p14="http://schemas.microsoft.com/office/powerpoint/2010/main" val="4162574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www.pcghealth.com | CCS/WIMCR 2014 Cost Report </a:t>
            </a:r>
            <a:endParaRPr lang="en-US" dirty="0"/>
          </a:p>
        </p:txBody>
      </p:sp>
      <p:sp>
        <p:nvSpPr>
          <p:cNvPr id="12" name="Slide Number Placeholder 4"/>
          <p:cNvSpPr>
            <a:spLocks noGrp="1"/>
          </p:cNvSpPr>
          <p:nvPr>
            <p:ph type="sldNum" sz="quarter" idx="12"/>
          </p:nvPr>
        </p:nvSpPr>
        <p:spPr/>
        <p:txBody>
          <a:bodyPr/>
          <a:lstStyle/>
          <a:p>
            <a:fld id="{F7C12BC4-994B-473A-871F-46235A85AC2B}" type="slidenum">
              <a:rPr lang="en-US" smtClean="0"/>
              <a:pPr/>
              <a:t>42</a:t>
            </a:fld>
            <a:endParaRPr lang="en-US" dirty="0"/>
          </a:p>
        </p:txBody>
      </p:sp>
      <p:sp>
        <p:nvSpPr>
          <p:cNvPr id="2" name="Title 1"/>
          <p:cNvSpPr>
            <a:spLocks noGrp="1"/>
          </p:cNvSpPr>
          <p:nvPr>
            <p:ph type="title"/>
          </p:nvPr>
        </p:nvSpPr>
        <p:spPr/>
        <p:txBody>
          <a:bodyPr/>
          <a:lstStyle/>
          <a:p>
            <a:r>
              <a:rPr lang="en-US" smtClean="0"/>
              <a:t>CCS/WIMCR County Agency Overview</a:t>
            </a:r>
            <a:endParaRPr lang="en-US" dirty="0"/>
          </a:p>
        </p:txBody>
      </p:sp>
      <p:pic>
        <p:nvPicPr>
          <p:cNvPr id="6" name="Picture Placeholder 7"/>
          <p:cNvPicPr>
            <a:picLocks noChangeAspect="1"/>
          </p:cNvPicPr>
          <p:nvPr/>
        </p:nvPicPr>
        <p:blipFill>
          <a:blip r:embed="rId2"/>
          <a:srcRect t="8835" b="8835"/>
          <a:stretch>
            <a:fillRect/>
          </a:stretch>
        </p:blipFill>
        <p:spPr bwMode="auto">
          <a:xfrm>
            <a:off x="2765053" y="1946489"/>
            <a:ext cx="5633762" cy="4225719"/>
          </a:xfrm>
          <a:prstGeom prst="rect">
            <a:avLst/>
          </a:prstGeom>
          <a:noFill/>
          <a:ln w="9525">
            <a:noFill/>
            <a:miter lim="800000"/>
            <a:headEnd/>
            <a:tailEnd/>
          </a:ln>
        </p:spPr>
      </p:pic>
      <p:cxnSp>
        <p:nvCxnSpPr>
          <p:cNvPr id="7" name="Straight Arrow Connector 6"/>
          <p:cNvCxnSpPr/>
          <p:nvPr/>
        </p:nvCxnSpPr>
        <p:spPr>
          <a:xfrm flipV="1">
            <a:off x="1317437" y="3120442"/>
            <a:ext cx="1312752" cy="181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26490" y="4243823"/>
            <a:ext cx="131275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35543" y="5349098"/>
            <a:ext cx="129464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3282" y="2486776"/>
            <a:ext cx="1719168" cy="2862322"/>
          </a:xfrm>
          <a:prstGeom prst="rect">
            <a:avLst/>
          </a:prstGeom>
          <a:noFill/>
        </p:spPr>
        <p:txBody>
          <a:bodyPr wrap="square" rtlCol="0">
            <a:spAutoFit/>
          </a:bodyPr>
          <a:lstStyle/>
          <a:p>
            <a:r>
              <a:rPr lang="en-US" dirty="0" smtClean="0">
                <a:solidFill>
                  <a:srgbClr val="352C2C"/>
                </a:solidFill>
              </a:rPr>
              <a:t>Agency info (prepopulated)</a:t>
            </a:r>
          </a:p>
          <a:p>
            <a:endParaRPr lang="en-US" dirty="0">
              <a:solidFill>
                <a:srgbClr val="352C2C"/>
              </a:solidFill>
            </a:endParaRPr>
          </a:p>
          <a:p>
            <a:endParaRPr lang="en-US" dirty="0" smtClean="0">
              <a:solidFill>
                <a:srgbClr val="352C2C"/>
              </a:solidFill>
            </a:endParaRPr>
          </a:p>
          <a:p>
            <a:endParaRPr lang="en-US" dirty="0">
              <a:solidFill>
                <a:srgbClr val="352C2C"/>
              </a:solidFill>
            </a:endParaRPr>
          </a:p>
          <a:p>
            <a:r>
              <a:rPr lang="en-US" dirty="0" smtClean="0">
                <a:solidFill>
                  <a:srgbClr val="352C2C"/>
                </a:solidFill>
              </a:rPr>
              <a:t>FTEs</a:t>
            </a:r>
          </a:p>
          <a:p>
            <a:endParaRPr lang="en-US" dirty="0">
              <a:solidFill>
                <a:srgbClr val="352C2C"/>
              </a:solidFill>
            </a:endParaRPr>
          </a:p>
          <a:p>
            <a:endParaRPr lang="en-US" dirty="0">
              <a:solidFill>
                <a:schemeClr val="bg2">
                  <a:lumMod val="50000"/>
                </a:schemeClr>
              </a:solidFill>
            </a:endParaRPr>
          </a:p>
          <a:p>
            <a:endParaRPr lang="en-US" dirty="0" smtClean="0">
              <a:solidFill>
                <a:schemeClr val="bg2">
                  <a:lumMod val="50000"/>
                </a:schemeClr>
              </a:solidFill>
            </a:endParaRPr>
          </a:p>
          <a:p>
            <a:r>
              <a:rPr lang="en-US" dirty="0" smtClean="0">
                <a:solidFill>
                  <a:srgbClr val="352C2C"/>
                </a:solidFill>
              </a:rPr>
              <a:t>Cost data</a:t>
            </a:r>
          </a:p>
        </p:txBody>
      </p:sp>
    </p:spTree>
    <p:extLst>
      <p:ext uri="{BB962C8B-B14F-4D97-AF65-F5344CB8AC3E}">
        <p14:creationId xmlns:p14="http://schemas.microsoft.com/office/powerpoint/2010/main" val="1762801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Agency Overview: Desk Review</a:t>
            </a:r>
            <a:endParaRPr lang="en-US" dirty="0"/>
          </a:p>
        </p:txBody>
      </p:sp>
      <p:sp>
        <p:nvSpPr>
          <p:cNvPr id="6" name="Rounded Rectangle 5"/>
          <p:cNvSpPr/>
          <p:nvPr/>
        </p:nvSpPr>
        <p:spPr>
          <a:xfrm>
            <a:off x="484494" y="1750422"/>
            <a:ext cx="8202305" cy="2908156"/>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marR="0" indent="-285750">
              <a:spcBef>
                <a:spcPts val="0"/>
              </a:spcBef>
              <a:spcAft>
                <a:spcPts val="0"/>
              </a:spcAft>
              <a:buFont typeface="Arial" panose="020B0604020202020204" pitchFamily="34" charset="0"/>
              <a:buChar char="•"/>
            </a:pPr>
            <a:r>
              <a:rPr lang="en-US" sz="1600" b="1" i="1"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Required </a:t>
            </a:r>
            <a:r>
              <a:rPr lang="en-US" sz="1600" b="1" i="1" dirty="0">
                <a:solidFill>
                  <a:srgbClr val="352C2C"/>
                </a:solidFill>
                <a:effectLst/>
                <a:latin typeface="Arial" panose="020B0604020202020204" pitchFamily="34" charset="0"/>
                <a:ea typeface="Calibri" panose="020F0502020204030204" pitchFamily="34" charset="0"/>
                <a:cs typeface="Arial" panose="020B0604020202020204" pitchFamily="34" charset="0"/>
              </a:rPr>
              <a:t>Field Left </a:t>
            </a:r>
            <a:r>
              <a:rPr lang="en-US" sz="1600" b="1" i="1"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Blank.</a:t>
            </a:r>
            <a:endPar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endParaRPr>
          </a:p>
          <a:p>
            <a:pPr marL="274320" marR="0">
              <a:spcBef>
                <a:spcPts val="0"/>
              </a:spcBef>
              <a:spcAft>
                <a:spcPts val="0"/>
              </a:spcAft>
            </a:pP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If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no </a:t>
            </a: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value has been entered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in the Total </a:t>
            </a: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Annual Agency Personnel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Expenditures, Total </a:t>
            </a: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Annual Agency Operations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Expenditures, </a:t>
            </a: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or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Interdepartmental Charges field, </a:t>
            </a: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the WIMCR webtool will trigger an edit requiring an explanation. Multi-county agencies will not see an edit relating to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interdepartmental charges.</a:t>
            </a:r>
            <a:endParaRPr lang="en-US" sz="1600" dirty="0">
              <a:solidFill>
                <a:srgbClr val="352C2C"/>
              </a:solidFill>
              <a:effectLst/>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b="1" i="1" dirty="0">
                <a:solidFill>
                  <a:srgbClr val="352C2C"/>
                </a:solidFill>
                <a:effectLst/>
                <a:latin typeface="Arial" panose="020B0604020202020204" pitchFamily="34" charset="0"/>
                <a:ea typeface="Calibri" panose="020F0502020204030204" pitchFamily="34" charset="0"/>
                <a:cs typeface="Arial" panose="020B0604020202020204" pitchFamily="34" charset="0"/>
              </a:rPr>
              <a:t>Total </a:t>
            </a:r>
            <a:r>
              <a:rPr lang="en-US" sz="1600" b="1" i="1"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Cost Per </a:t>
            </a:r>
            <a:r>
              <a:rPr lang="en-US" sz="1600" b="1" i="1" dirty="0">
                <a:solidFill>
                  <a:srgbClr val="352C2C"/>
                </a:solidFill>
                <a:effectLst/>
                <a:latin typeface="Arial" panose="020B0604020202020204" pitchFamily="34" charset="0"/>
                <a:ea typeface="Calibri" panose="020F0502020204030204" pitchFamily="34" charset="0"/>
                <a:cs typeface="Arial" panose="020B0604020202020204" pitchFamily="34" charset="0"/>
              </a:rPr>
              <a:t>FTE </a:t>
            </a:r>
            <a:r>
              <a:rPr lang="en-US" sz="1600" b="1" i="1"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Is Unusually Low.</a:t>
            </a:r>
            <a:endPar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endParaRPr>
          </a:p>
          <a:p>
            <a:pPr marL="274320" marR="0">
              <a:spcBef>
                <a:spcPts val="0"/>
              </a:spcBef>
              <a:spcAft>
                <a:spcPts val="0"/>
              </a:spcAft>
            </a:pP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Total </a:t>
            </a:r>
            <a:r>
              <a:rPr lang="en-US" sz="1600" dirty="0" smtClean="0">
                <a:solidFill>
                  <a:srgbClr val="352C2C"/>
                </a:solidFill>
                <a:effectLst/>
                <a:latin typeface="Arial" panose="020B0604020202020204" pitchFamily="34" charset="0"/>
                <a:ea typeface="Calibri" panose="020F0502020204030204" pitchFamily="34" charset="0"/>
                <a:cs typeface="Arial" panose="020B0604020202020204" pitchFamily="34" charset="0"/>
              </a:rPr>
              <a:t>agency-wide </a:t>
            </a:r>
            <a:r>
              <a:rPr lang="en-US" sz="1600" dirty="0">
                <a:solidFill>
                  <a:srgbClr val="352C2C"/>
                </a:solidFill>
                <a:effectLst/>
                <a:latin typeface="Arial" panose="020B0604020202020204" pitchFamily="34" charset="0"/>
                <a:ea typeface="Calibri" panose="020F0502020204030204" pitchFamily="34" charset="0"/>
                <a:cs typeface="Arial" panose="020B0604020202020204" pitchFamily="34" charset="0"/>
              </a:rPr>
              <a:t>cost divided by total reported FTEs falls below the expected threshold. </a:t>
            </a:r>
          </a:p>
        </p:txBody>
      </p:sp>
      <p:sp>
        <p:nvSpPr>
          <p:cNvPr id="9" name="Footer Placeholder 1"/>
          <p:cNvSpPr>
            <a:spLocks noGrp="1"/>
          </p:cNvSpPr>
          <p:nvPr>
            <p:ph type="ftr" sz="quarter" idx="11"/>
          </p:nvPr>
        </p:nvSpPr>
        <p:spPr>
          <a:xfrm>
            <a:off x="183112" y="6548609"/>
            <a:ext cx="8332237" cy="180718"/>
          </a:xfrm>
        </p:spPr>
        <p:txBody>
          <a:bodyPr/>
          <a:lstStyle/>
          <a:p>
            <a:r>
              <a:rPr lang="en-US" dirty="0" smtClean="0"/>
              <a:t>www.pcghealth.com | CCS/WIMCR 2014 Cost Report </a:t>
            </a:r>
            <a:endParaRPr lang="en-US" dirty="0"/>
          </a:p>
        </p:txBody>
      </p:sp>
      <p:sp>
        <p:nvSpPr>
          <p:cNvPr id="10" name="Slide Number Placeholder 4"/>
          <p:cNvSpPr>
            <a:spLocks noGrp="1"/>
          </p:cNvSpPr>
          <p:nvPr>
            <p:ph type="sldNum" sz="quarter" idx="12"/>
          </p:nvPr>
        </p:nvSpPr>
        <p:spPr>
          <a:xfrm>
            <a:off x="6971133" y="6548609"/>
            <a:ext cx="2057400" cy="180718"/>
          </a:xfrm>
        </p:spPr>
        <p:txBody>
          <a:bodyPr/>
          <a:lstStyle/>
          <a:p>
            <a:fld id="{F7C12BC4-994B-473A-871F-46235A85AC2B}" type="slidenum">
              <a:rPr lang="en-US" smtClean="0"/>
              <a:pPr/>
              <a:t>43</a:t>
            </a:fld>
            <a:endParaRPr lang="en-US" dirty="0"/>
          </a:p>
        </p:txBody>
      </p:sp>
    </p:spTree>
    <p:extLst>
      <p:ext uri="{BB962C8B-B14F-4D97-AF65-F5344CB8AC3E}">
        <p14:creationId xmlns:p14="http://schemas.microsoft.com/office/powerpoint/2010/main" val="2441965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450405"/>
            <a:ext cx="8229600" cy="3109084"/>
          </a:xfrm>
          <a:prstGeom prst="rect">
            <a:avLst/>
          </a:prstGeom>
        </p:spPr>
      </p:pic>
      <p:sp>
        <p:nvSpPr>
          <p:cNvPr id="2" name="Footer Placeholder 1"/>
          <p:cNvSpPr>
            <a:spLocks noGrp="1"/>
          </p:cNvSpPr>
          <p:nvPr>
            <p:ph type="ftr" sz="quarter" idx="11"/>
          </p:nvPr>
        </p:nvSpPr>
        <p:spPr/>
        <p:txBody>
          <a:bodyPr/>
          <a:lstStyle/>
          <a:p>
            <a:r>
              <a:rPr lang="en-US" dirty="0"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44</a:t>
            </a:fld>
            <a:endParaRPr lang="en-US" dirty="0"/>
          </a:p>
        </p:txBody>
      </p:sp>
      <p:sp>
        <p:nvSpPr>
          <p:cNvPr id="7" name="Title 1"/>
          <p:cNvSpPr>
            <a:spLocks noGrp="1"/>
          </p:cNvSpPr>
          <p:nvPr>
            <p:ph type="title"/>
          </p:nvPr>
        </p:nvSpPr>
        <p:spPr/>
        <p:txBody>
          <a:bodyPr/>
          <a:lstStyle/>
          <a:p>
            <a:r>
              <a:rPr lang="en-US" dirty="0" smtClean="0"/>
              <a:t>WIMCR Direct Service Checklist</a:t>
            </a:r>
            <a:endParaRPr lang="en-US" dirty="0"/>
          </a:p>
        </p:txBody>
      </p:sp>
    </p:spTree>
    <p:extLst>
      <p:ext uri="{BB962C8B-B14F-4D97-AF65-F5344CB8AC3E}">
        <p14:creationId xmlns:p14="http://schemas.microsoft.com/office/powerpoint/2010/main" val="3397616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The </a:t>
            </a:r>
            <a:r>
              <a:rPr lang="en-US" b="1" dirty="0" smtClean="0"/>
              <a:t>Direct Service Checklist </a:t>
            </a:r>
            <a:r>
              <a:rPr lang="en-US" dirty="0" smtClean="0"/>
              <a:t>screen is where an agency will report: </a:t>
            </a:r>
          </a:p>
          <a:p>
            <a:pPr lvl="1"/>
            <a:r>
              <a:rPr lang="en-US" dirty="0" smtClean="0"/>
              <a:t>WIMCR programs.</a:t>
            </a:r>
          </a:p>
          <a:p>
            <a:pPr lvl="1"/>
            <a:r>
              <a:rPr lang="en-US" dirty="0" smtClean="0"/>
              <a:t>Provider IDs.</a:t>
            </a:r>
          </a:p>
          <a:p>
            <a:pPr lvl="1"/>
            <a:r>
              <a:rPr lang="en-US" dirty="0" smtClean="0"/>
              <a:t>Professional types.</a:t>
            </a:r>
          </a:p>
          <a:p>
            <a:r>
              <a:rPr lang="en-US" dirty="0" smtClean="0"/>
              <a:t>Direct Service Checklist is the driver that determines which programs and professional types will be reflected on a particular agency’s WIMCR cost report. Selections made in this section will define the structure of the WIMCR cost report. </a:t>
            </a:r>
          </a:p>
          <a:p>
            <a:r>
              <a:rPr lang="en-US" dirty="0" smtClean="0"/>
              <a:t>It is critical that the WIMCR programs and professional types reflected on the Direct Service Checklist are accurate and comprehensive. </a:t>
            </a:r>
          </a:p>
          <a:p>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45</a:t>
            </a:fld>
            <a:endParaRPr lang="en-US" dirty="0"/>
          </a:p>
        </p:txBody>
      </p:sp>
      <p:sp>
        <p:nvSpPr>
          <p:cNvPr id="7" name="Title 1"/>
          <p:cNvSpPr>
            <a:spLocks noGrp="1"/>
          </p:cNvSpPr>
          <p:nvPr>
            <p:ph type="title"/>
          </p:nvPr>
        </p:nvSpPr>
        <p:spPr/>
        <p:txBody>
          <a:bodyPr/>
          <a:lstStyle/>
          <a:p>
            <a:r>
              <a:rPr lang="en-US" smtClean="0"/>
              <a:t>WIMCR Direct Service Checklist</a:t>
            </a:r>
            <a:endParaRPr lang="en-US" dirty="0"/>
          </a:p>
        </p:txBody>
      </p:sp>
    </p:spTree>
    <p:extLst>
      <p:ext uri="{BB962C8B-B14F-4D97-AF65-F5344CB8AC3E}">
        <p14:creationId xmlns:p14="http://schemas.microsoft.com/office/powerpoint/2010/main" val="1443221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p:txBody>
          <a:bodyPr/>
          <a:lstStyle/>
          <a:p>
            <a:r>
              <a:rPr lang="en-US" b="1" dirty="0" smtClean="0"/>
              <a:t>WIMCR Program Based on Paid Medicaid Claims </a:t>
            </a:r>
            <a:r>
              <a:rPr lang="en-US" dirty="0" smtClean="0"/>
              <a:t>field is a locked field that is not editable by the provider. </a:t>
            </a:r>
          </a:p>
          <a:p>
            <a:r>
              <a:rPr lang="en-US" dirty="0" smtClean="0"/>
              <a:t>The system will prepopulate this field with the provider IDs and program names of all known provider IDs associated with a particular agency for which Medicaid claims have been submitted.</a:t>
            </a:r>
            <a:endParaRPr lang="en-US" dirty="0"/>
          </a:p>
        </p:txBody>
      </p:sp>
      <p:sp>
        <p:nvSpPr>
          <p:cNvPr id="9"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46</a:t>
            </a:fld>
            <a:endParaRPr lang="en-US" dirty="0"/>
          </a:p>
        </p:txBody>
      </p:sp>
      <p:sp>
        <p:nvSpPr>
          <p:cNvPr id="7" name="Title 1"/>
          <p:cNvSpPr>
            <a:spLocks noGrp="1"/>
          </p:cNvSpPr>
          <p:nvPr>
            <p:ph type="title"/>
          </p:nvPr>
        </p:nvSpPr>
        <p:spPr/>
        <p:txBody>
          <a:bodyPr/>
          <a:lstStyle/>
          <a:p>
            <a:r>
              <a:rPr lang="en-US" smtClean="0"/>
              <a:t>WIMCR Direct Service Checklist</a:t>
            </a:r>
            <a:endParaRPr lang="en-US" dirty="0"/>
          </a:p>
        </p:txBody>
      </p:sp>
      <p:pic>
        <p:nvPicPr>
          <p:cNvPr id="2" name="Picture 1"/>
          <p:cNvPicPr>
            <a:picLocks noChangeAspect="1"/>
          </p:cNvPicPr>
          <p:nvPr/>
        </p:nvPicPr>
        <p:blipFill>
          <a:blip r:embed="rId2"/>
          <a:stretch>
            <a:fillRect/>
          </a:stretch>
        </p:blipFill>
        <p:spPr>
          <a:xfrm>
            <a:off x="1450772" y="3575941"/>
            <a:ext cx="6154501" cy="2244331"/>
          </a:xfrm>
          <a:prstGeom prst="rect">
            <a:avLst/>
          </a:prstGeom>
        </p:spPr>
      </p:pic>
      <p:sp>
        <p:nvSpPr>
          <p:cNvPr id="3" name="TextBox 2"/>
          <p:cNvSpPr txBox="1"/>
          <p:nvPr/>
        </p:nvSpPr>
        <p:spPr>
          <a:xfrm>
            <a:off x="5380688" y="4189056"/>
            <a:ext cx="1937982" cy="1631216"/>
          </a:xfrm>
          <a:prstGeom prst="rect">
            <a:avLst/>
          </a:prstGeom>
          <a:noFill/>
        </p:spPr>
        <p:txBody>
          <a:bodyPr wrap="square" rtlCol="0">
            <a:spAutoFit/>
          </a:bodyPr>
          <a:lstStyle/>
          <a:p>
            <a:pPr algn="ctr"/>
            <a:r>
              <a:rPr lang="en-US" sz="1400" dirty="0" smtClean="0">
                <a:latin typeface="Open Sans"/>
              </a:rPr>
              <a:t>111111111</a:t>
            </a:r>
          </a:p>
          <a:p>
            <a:pPr algn="ctr"/>
            <a:endParaRPr lang="en-US" sz="1400" dirty="0">
              <a:latin typeface="Open Sans"/>
            </a:endParaRPr>
          </a:p>
          <a:p>
            <a:pPr algn="ctr"/>
            <a:endParaRPr lang="en-US" sz="1000" dirty="0" smtClean="0">
              <a:latin typeface="Open Sans"/>
            </a:endParaRPr>
          </a:p>
          <a:p>
            <a:pPr algn="ctr"/>
            <a:r>
              <a:rPr lang="en-US" sz="1400" dirty="0" smtClean="0">
                <a:latin typeface="Open Sans"/>
              </a:rPr>
              <a:t>222222222</a:t>
            </a:r>
          </a:p>
          <a:p>
            <a:pPr algn="ctr"/>
            <a:endParaRPr lang="en-US" sz="600" dirty="0">
              <a:latin typeface="Open Sans"/>
            </a:endParaRPr>
          </a:p>
          <a:p>
            <a:pPr algn="ctr"/>
            <a:r>
              <a:rPr lang="en-US" sz="1400" dirty="0" smtClean="0">
                <a:latin typeface="Open Sans"/>
              </a:rPr>
              <a:t>333333333</a:t>
            </a:r>
          </a:p>
          <a:p>
            <a:pPr algn="ctr"/>
            <a:endParaRPr lang="en-US" sz="1000" dirty="0" smtClean="0">
              <a:latin typeface="Open Sans"/>
            </a:endParaRPr>
          </a:p>
          <a:p>
            <a:pPr algn="ctr"/>
            <a:r>
              <a:rPr lang="en-US" sz="1400" dirty="0" smtClean="0">
                <a:latin typeface="Open Sans"/>
              </a:rPr>
              <a:t>444444444</a:t>
            </a:r>
            <a:endParaRPr lang="en-US" sz="1400" dirty="0">
              <a:latin typeface="Open Sans"/>
            </a:endParaRPr>
          </a:p>
        </p:txBody>
      </p:sp>
    </p:spTree>
    <p:extLst>
      <p:ext uri="{BB962C8B-B14F-4D97-AF65-F5344CB8AC3E}">
        <p14:creationId xmlns:p14="http://schemas.microsoft.com/office/powerpoint/2010/main" val="1721197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p:txBody>
          <a:bodyPr/>
          <a:lstStyle/>
          <a:p>
            <a:pPr marL="0" indent="0">
              <a:buNone/>
            </a:pPr>
            <a:r>
              <a:rPr lang="en-US" dirty="0" smtClean="0"/>
              <a:t>The </a:t>
            </a:r>
            <a:r>
              <a:rPr lang="en-US" b="1" dirty="0" smtClean="0"/>
              <a:t>Additional WIMCR Programs </a:t>
            </a:r>
            <a:r>
              <a:rPr lang="en-US" dirty="0" smtClean="0"/>
              <a:t>checklist</a:t>
            </a:r>
            <a:r>
              <a:rPr lang="en-US" b="1" dirty="0" smtClean="0"/>
              <a:t> </a:t>
            </a:r>
            <a:r>
              <a:rPr lang="en-US" dirty="0" smtClean="0"/>
              <a:t>allows the provider to indicate any additional WIMCR programs and provider IDs that were not included in the Medicaid Programs Based on Paid Claims list.</a:t>
            </a:r>
            <a:endParaRPr lang="en-US" dirty="0"/>
          </a:p>
        </p:txBody>
      </p:sp>
      <p:sp>
        <p:nvSpPr>
          <p:cNvPr id="8"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F7C12BC4-994B-473A-871F-46235A85AC2B}" type="slidenum">
              <a:rPr lang="en-US" smtClean="0"/>
              <a:pPr/>
              <a:t>47</a:t>
            </a:fld>
            <a:endParaRPr lang="en-US" dirty="0"/>
          </a:p>
        </p:txBody>
      </p:sp>
      <p:sp>
        <p:nvSpPr>
          <p:cNvPr id="7" name="Title 1"/>
          <p:cNvSpPr>
            <a:spLocks noGrp="1"/>
          </p:cNvSpPr>
          <p:nvPr>
            <p:ph type="title"/>
          </p:nvPr>
        </p:nvSpPr>
        <p:spPr/>
        <p:txBody>
          <a:bodyPr/>
          <a:lstStyle/>
          <a:p>
            <a:r>
              <a:rPr lang="en-US" smtClean="0"/>
              <a:t>WIMCR Direct Service Checklist</a:t>
            </a:r>
            <a:endParaRPr lang="en-US" dirty="0"/>
          </a:p>
        </p:txBody>
      </p:sp>
      <p:pic>
        <p:nvPicPr>
          <p:cNvPr id="3" name="Picture 2"/>
          <p:cNvPicPr>
            <a:picLocks noChangeAspect="1"/>
          </p:cNvPicPr>
          <p:nvPr/>
        </p:nvPicPr>
        <p:blipFill>
          <a:blip r:embed="rId2"/>
          <a:stretch>
            <a:fillRect/>
          </a:stretch>
        </p:blipFill>
        <p:spPr>
          <a:xfrm>
            <a:off x="981679" y="2514137"/>
            <a:ext cx="7180642" cy="2449211"/>
          </a:xfrm>
          <a:prstGeom prst="rect">
            <a:avLst/>
          </a:prstGeom>
        </p:spPr>
      </p:pic>
      <p:sp>
        <p:nvSpPr>
          <p:cNvPr id="5" name="TextBox 4"/>
          <p:cNvSpPr txBox="1"/>
          <p:nvPr/>
        </p:nvSpPr>
        <p:spPr>
          <a:xfrm>
            <a:off x="4895708" y="4142980"/>
            <a:ext cx="2156346" cy="276999"/>
          </a:xfrm>
          <a:prstGeom prst="rect">
            <a:avLst/>
          </a:prstGeom>
          <a:noFill/>
        </p:spPr>
        <p:txBody>
          <a:bodyPr wrap="square" rtlCol="0">
            <a:spAutoFit/>
          </a:bodyPr>
          <a:lstStyle/>
          <a:p>
            <a:r>
              <a:rPr lang="en-US" sz="1200" dirty="0" smtClean="0">
                <a:solidFill>
                  <a:schemeClr val="bg1"/>
                </a:solidFill>
                <a:latin typeface="Open Sans"/>
              </a:rPr>
              <a:t>111111111, 222222222</a:t>
            </a:r>
            <a:endParaRPr lang="en-US" sz="1200" dirty="0">
              <a:solidFill>
                <a:schemeClr val="bg1"/>
              </a:solidFill>
              <a:latin typeface="Open Sans"/>
            </a:endParaRPr>
          </a:p>
        </p:txBody>
      </p:sp>
    </p:spTree>
    <p:extLst>
      <p:ext uri="{BB962C8B-B14F-4D97-AF65-F5344CB8AC3E}">
        <p14:creationId xmlns:p14="http://schemas.microsoft.com/office/powerpoint/2010/main" val="1738148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p:txBody>
          <a:bodyPr/>
          <a:lstStyle/>
          <a:p>
            <a:pPr marL="0" indent="0">
              <a:buNone/>
            </a:pPr>
            <a:r>
              <a:rPr lang="en-US" dirty="0" smtClean="0"/>
              <a:t>The </a:t>
            </a:r>
            <a:r>
              <a:rPr lang="en-US" b="1" dirty="0" smtClean="0"/>
              <a:t>Professional Types </a:t>
            </a:r>
            <a:r>
              <a:rPr lang="en-US" dirty="0" smtClean="0"/>
              <a:t>checklist allows the provider to indicate the professional types of all staff providing WIMCR services. </a:t>
            </a:r>
          </a:p>
          <a:p>
            <a:pPr marL="0" indent="0">
              <a:buNone/>
            </a:pPr>
            <a:r>
              <a:rPr lang="en-US" dirty="0" smtClean="0"/>
              <a:t>Professional types relating to programs for which claims have been submitted will be populated at the top of the screen. </a:t>
            </a:r>
          </a:p>
          <a:p>
            <a:endParaRPr lang="en-US" dirty="0"/>
          </a:p>
        </p:txBody>
      </p:sp>
      <p:sp>
        <p:nvSpPr>
          <p:cNvPr id="9"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48</a:t>
            </a:fld>
            <a:endParaRPr lang="en-US" dirty="0"/>
          </a:p>
        </p:txBody>
      </p:sp>
      <p:sp>
        <p:nvSpPr>
          <p:cNvPr id="7" name="Title 1"/>
          <p:cNvSpPr>
            <a:spLocks noGrp="1"/>
          </p:cNvSpPr>
          <p:nvPr>
            <p:ph type="title"/>
          </p:nvPr>
        </p:nvSpPr>
        <p:spPr/>
        <p:txBody>
          <a:bodyPr/>
          <a:lstStyle/>
          <a:p>
            <a:r>
              <a:rPr lang="en-US" smtClean="0"/>
              <a:t>WIMCR Direct Service Checklist</a:t>
            </a:r>
            <a:endParaRPr lang="en-US" dirty="0"/>
          </a:p>
        </p:txBody>
      </p:sp>
      <p:sp>
        <p:nvSpPr>
          <p:cNvPr id="5" name="TextBox 4"/>
          <p:cNvSpPr txBox="1"/>
          <p:nvPr/>
        </p:nvSpPr>
        <p:spPr>
          <a:xfrm>
            <a:off x="4981433" y="4913194"/>
            <a:ext cx="2156346" cy="276999"/>
          </a:xfrm>
          <a:prstGeom prst="rect">
            <a:avLst/>
          </a:prstGeom>
          <a:noFill/>
        </p:spPr>
        <p:txBody>
          <a:bodyPr wrap="square" rtlCol="0">
            <a:spAutoFit/>
          </a:bodyPr>
          <a:lstStyle/>
          <a:p>
            <a:r>
              <a:rPr lang="en-US" sz="1200" dirty="0" smtClean="0">
                <a:solidFill>
                  <a:schemeClr val="bg1"/>
                </a:solidFill>
                <a:latin typeface="Open Sans"/>
              </a:rPr>
              <a:t>111111111, 222222222</a:t>
            </a:r>
            <a:endParaRPr lang="en-US" sz="1200" dirty="0">
              <a:solidFill>
                <a:schemeClr val="bg1"/>
              </a:solidFill>
              <a:latin typeface="Open Sans"/>
            </a:endParaRPr>
          </a:p>
        </p:txBody>
      </p:sp>
      <p:pic>
        <p:nvPicPr>
          <p:cNvPr id="2" name="Picture 1"/>
          <p:cNvPicPr>
            <a:picLocks noChangeAspect="1"/>
          </p:cNvPicPr>
          <p:nvPr/>
        </p:nvPicPr>
        <p:blipFill>
          <a:blip r:embed="rId2"/>
          <a:stretch>
            <a:fillRect/>
          </a:stretch>
        </p:blipFill>
        <p:spPr>
          <a:xfrm>
            <a:off x="1624674" y="3001796"/>
            <a:ext cx="5806697" cy="2830702"/>
          </a:xfrm>
          <a:prstGeom prst="rect">
            <a:avLst/>
          </a:prstGeom>
        </p:spPr>
      </p:pic>
    </p:spTree>
    <p:extLst>
      <p:ext uri="{BB962C8B-B14F-4D97-AF65-F5344CB8AC3E}">
        <p14:creationId xmlns:p14="http://schemas.microsoft.com/office/powerpoint/2010/main" val="3572234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p:txBody>
          <a:bodyPr/>
          <a:lstStyle/>
          <a:p>
            <a:r>
              <a:rPr lang="en-US" dirty="0" smtClean="0"/>
              <a:t>Certification of the WIMCR direct service checklist electronically submits selected professional types and programs. </a:t>
            </a:r>
          </a:p>
          <a:p>
            <a:endParaRPr lang="en-US" dirty="0" smtClean="0"/>
          </a:p>
          <a:p>
            <a:endParaRPr lang="en-US" dirty="0" smtClean="0"/>
          </a:p>
          <a:p>
            <a:endParaRPr lang="en-US" dirty="0" smtClean="0"/>
          </a:p>
          <a:p>
            <a:r>
              <a:rPr lang="en-US" dirty="0" smtClean="0"/>
              <a:t>Checklist certification warning: By clicking to certify all WIMCR services and professional types, you are verifying that the list of WIMCR programs and professional types selected above is </a:t>
            </a:r>
            <a:r>
              <a:rPr lang="en-US" b="1" dirty="0" smtClean="0"/>
              <a:t>accurate and complete</a:t>
            </a:r>
            <a:r>
              <a:rPr lang="en-US" dirty="0" smtClean="0"/>
              <a:t>. </a:t>
            </a:r>
          </a:p>
          <a:p>
            <a:r>
              <a:rPr lang="en-US" dirty="0" smtClean="0"/>
              <a:t>You will not be able to update your direct service checklist screen without contacting PCG at </a:t>
            </a:r>
            <a:r>
              <a:rPr lang="en-US" dirty="0" smtClean="0">
                <a:hlinkClick r:id="rId2"/>
              </a:rPr>
              <a:t>wimcr@pcgus.com</a:t>
            </a:r>
            <a:r>
              <a:rPr lang="en-US" dirty="0" smtClean="0"/>
              <a:t> or (866) 803-8698. Future updates to your direct service checklist screen may result in the loss of data.</a:t>
            </a:r>
          </a:p>
        </p:txBody>
      </p:sp>
      <p:sp>
        <p:nvSpPr>
          <p:cNvPr id="9"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10" name="Slide Number Placeholder 4"/>
          <p:cNvSpPr>
            <a:spLocks noGrp="1"/>
          </p:cNvSpPr>
          <p:nvPr>
            <p:ph type="sldNum" sz="quarter" idx="12"/>
          </p:nvPr>
        </p:nvSpPr>
        <p:spPr/>
        <p:txBody>
          <a:bodyPr/>
          <a:lstStyle/>
          <a:p>
            <a:fld id="{F7C12BC4-994B-473A-871F-46235A85AC2B}" type="slidenum">
              <a:rPr lang="en-US" smtClean="0"/>
              <a:pPr/>
              <a:t>49</a:t>
            </a:fld>
            <a:endParaRPr lang="en-US" dirty="0"/>
          </a:p>
        </p:txBody>
      </p:sp>
      <p:sp>
        <p:nvSpPr>
          <p:cNvPr id="7" name="Title 1"/>
          <p:cNvSpPr>
            <a:spLocks noGrp="1"/>
          </p:cNvSpPr>
          <p:nvPr>
            <p:ph type="title"/>
          </p:nvPr>
        </p:nvSpPr>
        <p:spPr/>
        <p:txBody>
          <a:bodyPr>
            <a:normAutofit fontScale="90000"/>
          </a:bodyPr>
          <a:lstStyle/>
          <a:p>
            <a:r>
              <a:rPr lang="en-US" dirty="0" smtClean="0"/>
              <a:t>WIMCR Direct Service Checklist: Certification</a:t>
            </a:r>
            <a:endParaRPr lang="en-US" dirty="0"/>
          </a:p>
        </p:txBody>
      </p:sp>
      <p:pic>
        <p:nvPicPr>
          <p:cNvPr id="8" name="Picture 7"/>
          <p:cNvPicPr>
            <a:picLocks noChangeAspect="1"/>
          </p:cNvPicPr>
          <p:nvPr/>
        </p:nvPicPr>
        <p:blipFill>
          <a:blip r:embed="rId3"/>
          <a:stretch>
            <a:fillRect/>
          </a:stretch>
        </p:blipFill>
        <p:spPr>
          <a:xfrm>
            <a:off x="1260854" y="2006601"/>
            <a:ext cx="5876925" cy="714375"/>
          </a:xfrm>
          <a:prstGeom prst="rect">
            <a:avLst/>
          </a:prstGeom>
        </p:spPr>
      </p:pic>
    </p:spTree>
    <p:extLst>
      <p:ext uri="{BB962C8B-B14F-4D97-AF65-F5344CB8AC3E}">
        <p14:creationId xmlns:p14="http://schemas.microsoft.com/office/powerpoint/2010/main" val="1841738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5</a:t>
            </a:fld>
            <a:endParaRPr lang="en-US" dirty="0"/>
          </a:p>
        </p:txBody>
      </p:sp>
      <p:sp>
        <p:nvSpPr>
          <p:cNvPr id="6" name="Title 1"/>
          <p:cNvSpPr>
            <a:spLocks noGrp="1"/>
          </p:cNvSpPr>
          <p:nvPr>
            <p:ph type="title"/>
          </p:nvPr>
        </p:nvSpPr>
        <p:spPr/>
        <p:txBody>
          <a:bodyPr/>
          <a:lstStyle/>
          <a:p>
            <a:r>
              <a:rPr lang="en-US" smtClean="0"/>
              <a:t>Participating CCS Programs by Year</a:t>
            </a:r>
            <a:endParaRPr lang="en-US" dirty="0"/>
          </a:p>
        </p:txBody>
      </p:sp>
      <p:sp>
        <p:nvSpPr>
          <p:cNvPr id="4" name="TextBox 3"/>
          <p:cNvSpPr txBox="1"/>
          <p:nvPr/>
        </p:nvSpPr>
        <p:spPr>
          <a:xfrm>
            <a:off x="386366" y="6091708"/>
            <a:ext cx="382502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*Estimated CCS programs</a:t>
            </a:r>
            <a:endParaRPr lang="en-US" sz="12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521097268"/>
              </p:ext>
            </p:extLst>
          </p:nvPr>
        </p:nvGraphicFramePr>
        <p:xfrm>
          <a:off x="157163" y="1057275"/>
          <a:ext cx="8829675" cy="5034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6990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50</a:t>
            </a:fld>
            <a:endParaRPr lang="en-US" dirty="0"/>
          </a:p>
        </p:txBody>
      </p:sp>
      <p:sp>
        <p:nvSpPr>
          <p:cNvPr id="2" name="Title 1"/>
          <p:cNvSpPr>
            <a:spLocks noGrp="1"/>
          </p:cNvSpPr>
          <p:nvPr>
            <p:ph type="title"/>
          </p:nvPr>
        </p:nvSpPr>
        <p:spPr/>
        <p:txBody>
          <a:bodyPr/>
          <a:lstStyle/>
          <a:p>
            <a:r>
              <a:rPr lang="en-US" dirty="0" smtClean="0"/>
              <a:t>Direct Service Checklist: Desk Review</a:t>
            </a:r>
            <a:endParaRPr lang="en-US" dirty="0"/>
          </a:p>
        </p:txBody>
      </p:sp>
      <p:sp>
        <p:nvSpPr>
          <p:cNvPr id="6" name="Rounded Rectangle 5"/>
          <p:cNvSpPr/>
          <p:nvPr/>
        </p:nvSpPr>
        <p:spPr>
          <a:xfrm>
            <a:off x="484493" y="1607546"/>
            <a:ext cx="8202305" cy="3590545"/>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Missing Provider ID</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Please enter a provider ID corresponding to each WIMCR service selected from the WIMCR Programs </a:t>
            </a:r>
            <a:r>
              <a:rPr lang="en-US" sz="1600" dirty="0" smtClean="0">
                <a:solidFill>
                  <a:srgbClr val="352C2C"/>
                </a:solidFill>
                <a:latin typeface="Arial" panose="020B0604020202020204" pitchFamily="34" charset="0"/>
                <a:cs typeface="Arial" panose="020B0604020202020204" pitchFamily="34" charset="0"/>
              </a:rPr>
              <a:t>Checklist.</a:t>
            </a:r>
            <a:endParaRPr lang="en-US" sz="1600" dirty="0">
              <a:solidFill>
                <a:srgbClr val="352C2C"/>
              </a:solidFill>
            </a:endParaRPr>
          </a:p>
          <a:p>
            <a:pPr marL="285750" indent="-285750">
              <a:buFont typeface="Arial" panose="020B0604020202020204" pitchFamily="34" charset="0"/>
              <a:buChar char="•"/>
            </a:pPr>
            <a:r>
              <a:rPr lang="en-US" sz="1600" b="1" i="1" dirty="0" smtClean="0">
                <a:solidFill>
                  <a:srgbClr val="352C2C"/>
                </a:solidFill>
                <a:latin typeface="Arial" panose="020B0604020202020204" pitchFamily="34" charset="0"/>
                <a:cs typeface="Arial" panose="020B0604020202020204" pitchFamily="34" charset="0"/>
              </a:rPr>
              <a:t>Unallowable Professional Type/Program Combination</a:t>
            </a:r>
          </a:p>
          <a:p>
            <a:pPr marL="274320" lvl="1"/>
            <a:r>
              <a:rPr lang="en-US" sz="1600" dirty="0" smtClean="0">
                <a:solidFill>
                  <a:srgbClr val="352C2C"/>
                </a:solidFill>
                <a:latin typeface="Arial" panose="020B0604020202020204" pitchFamily="34" charset="0"/>
                <a:cs typeface="Arial" panose="020B0604020202020204" pitchFamily="34" charset="0"/>
              </a:rPr>
              <a:t>There must be one professional type selected with the appropriate credentials to provide each WIMCR service selected.</a:t>
            </a:r>
            <a:endParaRPr lang="en-US" sz="1600" i="1"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Professional Type With Corresponding Paid Claims Not Selected</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If there is paid claims data associated with a particular professional type and agency, that agency is required to enter cost data associated with the professional </a:t>
            </a:r>
            <a:r>
              <a:rPr lang="en-US" sz="1600" dirty="0" smtClean="0">
                <a:solidFill>
                  <a:srgbClr val="352C2C"/>
                </a:solidFill>
                <a:latin typeface="Arial" panose="020B0604020202020204" pitchFamily="34" charset="0"/>
                <a:cs typeface="Arial" panose="020B0604020202020204" pitchFamily="34" charset="0"/>
              </a:rPr>
              <a:t>type</a:t>
            </a:r>
            <a:r>
              <a:rPr lang="en-US" sz="1600" dirty="0">
                <a:solidFill>
                  <a:srgbClr val="352C2C"/>
                </a:solidFill>
                <a:latin typeface="Arial" panose="020B0604020202020204" pitchFamily="34" charset="0"/>
                <a:cs typeface="Arial" panose="020B0604020202020204" pitchFamily="34" charset="0"/>
              </a:rPr>
              <a:t> </a:t>
            </a:r>
            <a:r>
              <a:rPr lang="en-US" sz="1600" dirty="0" smtClean="0">
                <a:solidFill>
                  <a:srgbClr val="352C2C"/>
                </a:solidFill>
                <a:latin typeface="Arial" panose="020B0604020202020204" pitchFamily="34" charset="0"/>
                <a:cs typeface="Arial" panose="020B0604020202020204" pitchFamily="34" charset="0"/>
              </a:rPr>
              <a:t>or provide an explanation. </a:t>
            </a:r>
            <a:endParaRPr lang="en-US" sz="1600" dirty="0">
              <a:solidFill>
                <a:srgbClr val="35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830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F7C12BC4-994B-473A-871F-46235A85AC2B}" type="slidenum">
              <a:rPr lang="en-US" smtClean="0"/>
              <a:pPr/>
              <a:t>51</a:t>
            </a:fld>
            <a:endParaRPr lang="en-US" dirty="0"/>
          </a:p>
        </p:txBody>
      </p:sp>
      <p:sp>
        <p:nvSpPr>
          <p:cNvPr id="7" name="Title 1"/>
          <p:cNvSpPr>
            <a:spLocks noGrp="1"/>
          </p:cNvSpPr>
          <p:nvPr>
            <p:ph type="title"/>
          </p:nvPr>
        </p:nvSpPr>
        <p:spPr/>
        <p:txBody>
          <a:bodyPr/>
          <a:lstStyle/>
          <a:p>
            <a:r>
              <a:rPr lang="en-US" smtClean="0"/>
              <a:t>CCS/WIMCR Direct Service and Support</a:t>
            </a:r>
            <a:endParaRPr lang="en-US" dirty="0"/>
          </a:p>
        </p:txBody>
      </p:sp>
      <p:pic>
        <p:nvPicPr>
          <p:cNvPr id="2" name="Picture 1"/>
          <p:cNvPicPr>
            <a:picLocks noChangeAspect="1"/>
          </p:cNvPicPr>
          <p:nvPr/>
        </p:nvPicPr>
        <p:blipFill>
          <a:blip r:embed="rId2"/>
          <a:stretch>
            <a:fillRect/>
          </a:stretch>
        </p:blipFill>
        <p:spPr>
          <a:xfrm>
            <a:off x="1180047" y="1674813"/>
            <a:ext cx="6574356" cy="3637669"/>
          </a:xfrm>
          <a:prstGeom prst="rect">
            <a:avLst/>
          </a:prstGeom>
        </p:spPr>
      </p:pic>
    </p:spTree>
    <p:extLst>
      <p:ext uri="{BB962C8B-B14F-4D97-AF65-F5344CB8AC3E}">
        <p14:creationId xmlns:p14="http://schemas.microsoft.com/office/powerpoint/2010/main" val="34409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The </a:t>
            </a:r>
            <a:r>
              <a:rPr lang="en-US" b="1" dirty="0" smtClean="0"/>
              <a:t>Direct Service and Support </a:t>
            </a:r>
            <a:r>
              <a:rPr lang="en-US" dirty="0" smtClean="0"/>
              <a:t>Data by Professional Type pages of the cost report allow for the reporting of all personnel costs (salary, benefit, or contract) for the direct service clinicians who are:</a:t>
            </a:r>
          </a:p>
          <a:p>
            <a:pPr lvl="1"/>
            <a:r>
              <a:rPr lang="en-US" dirty="0" smtClean="0"/>
              <a:t>Employed by the county.</a:t>
            </a:r>
          </a:p>
          <a:p>
            <a:pPr lvl="1"/>
            <a:r>
              <a:rPr lang="en-US" dirty="0" smtClean="0"/>
              <a:t>Under contract with the county agency.</a:t>
            </a:r>
          </a:p>
          <a:p>
            <a:r>
              <a:rPr lang="en-US" dirty="0" smtClean="0"/>
              <a:t>A separate page will be available for each professional type identified on the Professional Type Checklist within the WIMCR Direct Service Checklist page.</a:t>
            </a:r>
          </a:p>
          <a:p>
            <a:r>
              <a:rPr lang="en-US" dirty="0" smtClean="0"/>
              <a:t>The user is able to begin entering data for a specific professional type by selecting that professional type from the list shown on the Direct Service and Support page.</a:t>
            </a:r>
          </a:p>
          <a:p>
            <a:endParaRPr lang="en-US" dirty="0"/>
          </a:p>
        </p:txBody>
      </p:sp>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F7C12BC4-994B-473A-871F-46235A85AC2B}" type="slidenum">
              <a:rPr lang="en-US" smtClean="0"/>
              <a:pPr/>
              <a:t>52</a:t>
            </a:fld>
            <a:endParaRPr lang="en-US" dirty="0"/>
          </a:p>
        </p:txBody>
      </p:sp>
      <p:sp>
        <p:nvSpPr>
          <p:cNvPr id="7" name="Title 1"/>
          <p:cNvSpPr>
            <a:spLocks noGrp="1"/>
          </p:cNvSpPr>
          <p:nvPr>
            <p:ph type="title"/>
          </p:nvPr>
        </p:nvSpPr>
        <p:spPr/>
        <p:txBody>
          <a:bodyPr/>
          <a:lstStyle/>
          <a:p>
            <a:r>
              <a:rPr lang="en-US" smtClean="0"/>
              <a:t>CCS/WIMCR Direct Service and Support</a:t>
            </a:r>
            <a:endParaRPr lang="en-US" dirty="0"/>
          </a:p>
        </p:txBody>
      </p:sp>
    </p:spTree>
    <p:extLst>
      <p:ext uri="{BB962C8B-B14F-4D97-AF65-F5344CB8AC3E}">
        <p14:creationId xmlns:p14="http://schemas.microsoft.com/office/powerpoint/2010/main" val="2521709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idx="1"/>
          </p:nvPr>
        </p:nvSpPr>
        <p:spPr/>
        <p:txBody>
          <a:bodyPr/>
          <a:lstStyle/>
          <a:p>
            <a:r>
              <a:rPr lang="en-US" dirty="0" smtClean="0"/>
              <a:t>For each professional type, the user will need to navigate through four separate screens:</a:t>
            </a:r>
          </a:p>
          <a:p>
            <a:pPr lvl="1"/>
            <a:r>
              <a:rPr lang="en-US" dirty="0" smtClean="0"/>
              <a:t>Professional Type Basic Information</a:t>
            </a:r>
          </a:p>
          <a:p>
            <a:pPr lvl="1"/>
            <a:r>
              <a:rPr lang="en-US" dirty="0" smtClean="0"/>
              <a:t>Professional Type Cost</a:t>
            </a:r>
          </a:p>
          <a:p>
            <a:pPr lvl="1"/>
            <a:r>
              <a:rPr lang="en-US" dirty="0" smtClean="0"/>
              <a:t>Professional Type Hours</a:t>
            </a:r>
          </a:p>
          <a:p>
            <a:pPr lvl="1"/>
            <a:r>
              <a:rPr lang="en-US" dirty="0" smtClean="0"/>
              <a:t>Professional Type Direct Service Time Allocation Statistics</a:t>
            </a:r>
          </a:p>
          <a:p>
            <a:r>
              <a:rPr lang="en-US" dirty="0" smtClean="0"/>
              <a:t>Once a user has completed a screen, he or she may go back to edit that screen; however, a user cannot complete the succeeding screen before completing the preceding screen. </a:t>
            </a:r>
          </a:p>
          <a:p>
            <a:r>
              <a:rPr lang="en-US" dirty="0" smtClean="0"/>
              <a:t>A progress bar at the top of each of the four WIMCR direct service professional type screens will indicate the status of the WIMCR cost report for each direct service professional type.</a:t>
            </a:r>
            <a:endParaRPr lang="en-US" dirty="0"/>
          </a:p>
        </p:txBody>
      </p:sp>
      <p:sp>
        <p:nvSpPr>
          <p:cNvPr id="9"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53</a:t>
            </a:fld>
            <a:endParaRPr lang="en-US" dirty="0"/>
          </a:p>
        </p:txBody>
      </p:sp>
      <p:sp>
        <p:nvSpPr>
          <p:cNvPr id="7" name="Title 1"/>
          <p:cNvSpPr>
            <a:spLocks noGrp="1"/>
          </p:cNvSpPr>
          <p:nvPr>
            <p:ph type="title"/>
          </p:nvPr>
        </p:nvSpPr>
        <p:spPr/>
        <p:txBody>
          <a:bodyPr/>
          <a:lstStyle/>
          <a:p>
            <a:r>
              <a:rPr lang="en-US" smtClean="0"/>
              <a:t>CCS/WIMCR Direct Service and Support</a:t>
            </a:r>
            <a:endParaRPr lang="en-US" dirty="0"/>
          </a:p>
        </p:txBody>
      </p:sp>
      <p:pic>
        <p:nvPicPr>
          <p:cNvPr id="6" name="Picture 5"/>
          <p:cNvPicPr>
            <a:picLocks noChangeAspect="1"/>
          </p:cNvPicPr>
          <p:nvPr/>
        </p:nvPicPr>
        <p:blipFill>
          <a:blip r:embed="rId2"/>
          <a:stretch>
            <a:fillRect/>
          </a:stretch>
        </p:blipFill>
        <p:spPr>
          <a:xfrm>
            <a:off x="1660609" y="5824699"/>
            <a:ext cx="6267231" cy="347502"/>
          </a:xfrm>
          <a:prstGeom prst="rect">
            <a:avLst/>
          </a:prstGeom>
        </p:spPr>
      </p:pic>
    </p:spTree>
    <p:extLst>
      <p:ext uri="{BB962C8B-B14F-4D97-AF65-F5344CB8AC3E}">
        <p14:creationId xmlns:p14="http://schemas.microsoft.com/office/powerpoint/2010/main" val="471892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r>
              <a:rPr lang="en-US" b="1" dirty="0" smtClean="0"/>
              <a:t>Professional Type Basic Information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fields</a:t>
            </a:r>
          </a:p>
          <a:p>
            <a:pPr lvl="1"/>
            <a:r>
              <a:rPr lang="en-US" dirty="0" smtClean="0"/>
              <a:t>First Name (</a:t>
            </a:r>
            <a:r>
              <a:rPr lang="en-US" b="1" dirty="0" smtClean="0"/>
              <a:t>mandatory</a:t>
            </a:r>
            <a:r>
              <a:rPr lang="en-US" dirty="0" smtClean="0"/>
              <a:t> field) and Last Name (</a:t>
            </a:r>
            <a:r>
              <a:rPr lang="en-US" b="1" dirty="0" smtClean="0"/>
              <a:t>mandatory</a:t>
            </a:r>
            <a:r>
              <a:rPr lang="en-US" dirty="0" smtClean="0"/>
              <a:t> field) </a:t>
            </a:r>
          </a:p>
          <a:p>
            <a:pPr lvl="1"/>
            <a:r>
              <a:rPr lang="en-US" dirty="0" smtClean="0"/>
              <a:t>County Job Title (optional field) </a:t>
            </a:r>
          </a:p>
          <a:p>
            <a:pPr lvl="1"/>
            <a:r>
              <a:rPr lang="en-US" dirty="0" smtClean="0"/>
              <a:t>Provider NPI (optional field for WIMCR and CCS*): unique 10-digit NPI number</a:t>
            </a:r>
          </a:p>
          <a:p>
            <a:pPr lvl="2"/>
            <a:r>
              <a:rPr lang="en-US" b="1" dirty="0" smtClean="0"/>
              <a:t>*NPI is not an optional field for CCS regional shared employees.</a:t>
            </a:r>
          </a:p>
          <a:p>
            <a:pPr lvl="1"/>
            <a:r>
              <a:rPr lang="en-US" dirty="0" smtClean="0"/>
              <a:t>Employment Status (</a:t>
            </a:r>
            <a:r>
              <a:rPr lang="en-US" b="1" dirty="0" smtClean="0"/>
              <a:t>mandatory</a:t>
            </a:r>
            <a:r>
              <a:rPr lang="en-US" dirty="0" smtClean="0"/>
              <a:t> field): Indicate directly employed clinicians (Agency Employee) or contracted clinicians (Contractor). </a:t>
            </a:r>
          </a:p>
          <a:p>
            <a:pPr lvl="1"/>
            <a:r>
              <a:rPr lang="en-US" dirty="0" smtClean="0"/>
              <a:t>Allocate Overhead Cost (</a:t>
            </a:r>
            <a:r>
              <a:rPr lang="en-US" b="1" dirty="0" smtClean="0"/>
              <a:t>mandatory</a:t>
            </a:r>
            <a:r>
              <a:rPr lang="en-US" dirty="0" smtClean="0"/>
              <a:t> field): Identify whether overhead cost is allocated to each contracted clinician. Defaulted to “Yes" for agency employees.</a:t>
            </a:r>
          </a:p>
          <a:p>
            <a:pPr lvl="2"/>
            <a:endParaRPr lang="en-US" dirty="0" smtClean="0"/>
          </a:p>
          <a:p>
            <a:pPr lvl="1"/>
            <a:endParaRPr lang="en-US" dirty="0" smtClean="0"/>
          </a:p>
          <a:p>
            <a:endParaRPr lang="en-US" dirty="0"/>
          </a:p>
        </p:txBody>
      </p:sp>
      <p:sp>
        <p:nvSpPr>
          <p:cNvPr id="10"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11" name="Slide Number Placeholder 4"/>
          <p:cNvSpPr>
            <a:spLocks noGrp="1"/>
          </p:cNvSpPr>
          <p:nvPr>
            <p:ph type="sldNum" sz="quarter" idx="12"/>
          </p:nvPr>
        </p:nvSpPr>
        <p:spPr/>
        <p:txBody>
          <a:bodyPr/>
          <a:lstStyle/>
          <a:p>
            <a:fld id="{F7C12BC4-994B-473A-871F-46235A85AC2B}" type="slidenum">
              <a:rPr lang="en-US" smtClean="0"/>
              <a:pPr/>
              <a:t>54</a:t>
            </a:fld>
            <a:endParaRPr lang="en-US" dirty="0"/>
          </a:p>
        </p:txBody>
      </p:sp>
      <p:sp>
        <p:nvSpPr>
          <p:cNvPr id="7" name="Title 1"/>
          <p:cNvSpPr>
            <a:spLocks noGrp="1"/>
          </p:cNvSpPr>
          <p:nvPr>
            <p:ph type="title"/>
          </p:nvPr>
        </p:nvSpPr>
        <p:spPr/>
        <p:txBody>
          <a:bodyPr>
            <a:normAutofit fontScale="90000"/>
          </a:bodyPr>
          <a:lstStyle/>
          <a:p>
            <a:r>
              <a:rPr lang="en-US" dirty="0" smtClean="0"/>
              <a:t>CCS/WIMCR Direct Service: Basic Information</a:t>
            </a:r>
            <a:endParaRPr lang="en-US" dirty="0"/>
          </a:p>
        </p:txBody>
      </p:sp>
      <p:pic>
        <p:nvPicPr>
          <p:cNvPr id="9" name="Picture 8"/>
          <p:cNvPicPr>
            <a:picLocks noChangeAspect="1"/>
          </p:cNvPicPr>
          <p:nvPr/>
        </p:nvPicPr>
        <p:blipFill>
          <a:blip r:embed="rId2"/>
          <a:stretch>
            <a:fillRect/>
          </a:stretch>
        </p:blipFill>
        <p:spPr>
          <a:xfrm>
            <a:off x="2232866" y="1725491"/>
            <a:ext cx="5259382" cy="1424079"/>
          </a:xfrm>
          <a:prstGeom prst="rect">
            <a:avLst/>
          </a:prstGeom>
        </p:spPr>
      </p:pic>
    </p:spTree>
    <p:extLst>
      <p:ext uri="{BB962C8B-B14F-4D97-AF65-F5344CB8AC3E}">
        <p14:creationId xmlns:p14="http://schemas.microsoft.com/office/powerpoint/2010/main" val="31102502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b="1" dirty="0" smtClean="0"/>
              <a:t>Professional Type Cost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fields</a:t>
            </a:r>
          </a:p>
          <a:p>
            <a:pPr lvl="1"/>
            <a:r>
              <a:rPr lang="en-US" dirty="0" smtClean="0"/>
              <a:t>Salary and Benefits for Agency Employees</a:t>
            </a:r>
          </a:p>
          <a:p>
            <a:pPr lvl="1"/>
            <a:r>
              <a:rPr lang="en-US" dirty="0" smtClean="0"/>
              <a:t>Contract Cost for Contracted Clinicians</a:t>
            </a:r>
          </a:p>
          <a:p>
            <a:pPr lvl="1"/>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4" name="Slide Number Placeholder 3"/>
          <p:cNvSpPr>
            <a:spLocks noGrp="1"/>
          </p:cNvSpPr>
          <p:nvPr>
            <p:ph type="sldNum" sz="quarter" idx="12"/>
          </p:nvPr>
        </p:nvSpPr>
        <p:spPr/>
        <p:txBody>
          <a:bodyPr/>
          <a:lstStyle/>
          <a:p>
            <a:fld id="{CDF41E01-F384-46C3-8C3A-1B8156DC6357}" type="slidenum">
              <a:rPr lang="en-US" smtClean="0"/>
              <a:pPr/>
              <a:t>55</a:t>
            </a:fld>
            <a:endParaRPr lang="en-US" dirty="0"/>
          </a:p>
        </p:txBody>
      </p:sp>
      <p:sp>
        <p:nvSpPr>
          <p:cNvPr id="7" name="Title 1"/>
          <p:cNvSpPr>
            <a:spLocks noGrp="1"/>
          </p:cNvSpPr>
          <p:nvPr>
            <p:ph type="title"/>
          </p:nvPr>
        </p:nvSpPr>
        <p:spPr/>
        <p:txBody>
          <a:bodyPr/>
          <a:lstStyle/>
          <a:p>
            <a:r>
              <a:rPr lang="en-US" dirty="0" smtClean="0"/>
              <a:t>CCS/WIMCR Direct Service: Cost</a:t>
            </a:r>
            <a:endParaRPr lang="en-US" dirty="0"/>
          </a:p>
        </p:txBody>
      </p:sp>
      <p:pic>
        <p:nvPicPr>
          <p:cNvPr id="6" name="Picture 5"/>
          <p:cNvPicPr>
            <a:picLocks noChangeAspect="1"/>
          </p:cNvPicPr>
          <p:nvPr/>
        </p:nvPicPr>
        <p:blipFill>
          <a:blip r:embed="rId3"/>
          <a:stretch>
            <a:fillRect/>
          </a:stretch>
        </p:blipFill>
        <p:spPr>
          <a:xfrm>
            <a:off x="2160487" y="1852793"/>
            <a:ext cx="4952680" cy="1345470"/>
          </a:xfrm>
          <a:prstGeom prst="rect">
            <a:avLst/>
          </a:prstGeom>
        </p:spPr>
      </p:pic>
    </p:spTree>
    <p:extLst>
      <p:ext uri="{BB962C8B-B14F-4D97-AF65-F5344CB8AC3E}">
        <p14:creationId xmlns:p14="http://schemas.microsoft.com/office/powerpoint/2010/main" val="1268362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b="1" dirty="0" smtClean="0"/>
              <a:t>Data Fields (Continued)</a:t>
            </a:r>
          </a:p>
          <a:p>
            <a:r>
              <a:rPr lang="en-US" b="1" dirty="0" smtClean="0"/>
              <a:t>Salary</a:t>
            </a:r>
            <a:r>
              <a:rPr lang="en-US" dirty="0" smtClean="0"/>
              <a:t>: Report the gross salary amounts paid to agency employees.</a:t>
            </a:r>
          </a:p>
          <a:p>
            <a:pPr lvl="1"/>
            <a:r>
              <a:rPr lang="en-US" dirty="0" smtClean="0"/>
              <a:t>Inclusive of all cost from which payroll taxes are deducted. </a:t>
            </a:r>
          </a:p>
          <a:p>
            <a:pPr lvl="1"/>
            <a:r>
              <a:rPr lang="en-US" dirty="0" smtClean="0"/>
              <a:t>These include regular wages or extra pay, paid time off (e.g., sick or annual leave), overtime, bonuses or longevity, stipends, cash bonuses, and/or cash incentives. </a:t>
            </a:r>
          </a:p>
          <a:p>
            <a:r>
              <a:rPr lang="en-US" b="1" dirty="0" smtClean="0"/>
              <a:t>Benefits</a:t>
            </a:r>
            <a:r>
              <a:rPr lang="en-US" dirty="0" smtClean="0"/>
              <a:t>: employer share of benefits.</a:t>
            </a:r>
          </a:p>
          <a:p>
            <a:pPr lvl="1"/>
            <a:r>
              <a:rPr lang="en-US" dirty="0" smtClean="0"/>
              <a:t>These include employer-paid health/medical, life, disability, or dental insurance premiums, as well as employer-paid child day care for children of employees paid as employee benefits on behalf of your staff, retirement contributions, and worker’s compensation costs. </a:t>
            </a:r>
          </a:p>
          <a:p>
            <a:r>
              <a:rPr lang="en-US" b="1" dirty="0" smtClean="0"/>
              <a:t>Contract Cost</a:t>
            </a:r>
            <a:r>
              <a:rPr lang="en-US" dirty="0" smtClean="0"/>
              <a:t>: Report any costs incurred for the purchase of professional services provided by staff identified as a contractor. </a:t>
            </a:r>
          </a:p>
          <a:p>
            <a:pPr lvl="1"/>
            <a:r>
              <a:rPr lang="en-US" dirty="0" smtClean="0"/>
              <a:t>Contracted staff costs include compensation paid for services contracted by the county agency with any outside agency or individual (such as an independent clinician).</a:t>
            </a:r>
          </a:p>
          <a:p>
            <a:pPr lvl="2"/>
            <a:endParaRPr lang="en-US" dirty="0" smtClean="0"/>
          </a:p>
          <a:p>
            <a:endParaRPr lang="en-US" dirty="0"/>
          </a:p>
        </p:txBody>
      </p:sp>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3"/>
          <p:cNvSpPr>
            <a:spLocks noGrp="1"/>
          </p:cNvSpPr>
          <p:nvPr>
            <p:ph type="sldNum" sz="quarter" idx="12"/>
          </p:nvPr>
        </p:nvSpPr>
        <p:spPr/>
        <p:txBody>
          <a:bodyPr/>
          <a:lstStyle/>
          <a:p>
            <a:fld id="{CDF41E01-F384-46C3-8C3A-1B8156DC6357}" type="slidenum">
              <a:rPr lang="en-US" smtClean="0"/>
              <a:pPr/>
              <a:t>56</a:t>
            </a:fld>
            <a:endParaRPr lang="en-US" dirty="0"/>
          </a:p>
        </p:txBody>
      </p:sp>
      <p:sp>
        <p:nvSpPr>
          <p:cNvPr id="7" name="Title 1"/>
          <p:cNvSpPr>
            <a:spLocks noGrp="1"/>
          </p:cNvSpPr>
          <p:nvPr>
            <p:ph type="title"/>
          </p:nvPr>
        </p:nvSpPr>
        <p:spPr/>
        <p:txBody>
          <a:bodyPr/>
          <a:lstStyle/>
          <a:p>
            <a:r>
              <a:rPr lang="en-US" dirty="0" smtClean="0"/>
              <a:t>CCS/WIMCR Direct Service: Cost</a:t>
            </a:r>
            <a:endParaRPr lang="en-US" dirty="0"/>
          </a:p>
        </p:txBody>
      </p:sp>
    </p:spTree>
    <p:extLst>
      <p:ext uri="{BB962C8B-B14F-4D97-AF65-F5344CB8AC3E}">
        <p14:creationId xmlns:p14="http://schemas.microsoft.com/office/powerpoint/2010/main" val="29041714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dirty="0" smtClean="0"/>
              <a:t>Intergovernmental agreements</a:t>
            </a:r>
          </a:p>
          <a:p>
            <a:pPr lvl="1"/>
            <a:r>
              <a:rPr lang="en-US" dirty="0" smtClean="0"/>
              <a:t>An intergovernmental agreement occurs when an employee of one county or tribal reporting entity provides services on behalf of a second reporting entity and the second reporting entity reimburses the first reporting entity for services provided. The graphic on the next slide shows an example intergovernmental agreement.</a:t>
            </a:r>
          </a:p>
          <a:p>
            <a:r>
              <a:rPr lang="en-US" dirty="0" smtClean="0"/>
              <a:t>Regional shared</a:t>
            </a:r>
          </a:p>
          <a:p>
            <a:pPr lvl="1"/>
            <a:r>
              <a:rPr lang="en-US" dirty="0" smtClean="0"/>
              <a:t>The term “regional shared” is used to identify an individual or a category of overhead used to support multiple counties.</a:t>
            </a:r>
          </a:p>
          <a:p>
            <a:r>
              <a:rPr lang="en-US" dirty="0" smtClean="0"/>
              <a:t>Revenue offset</a:t>
            </a:r>
          </a:p>
          <a:p>
            <a:pPr lvl="1"/>
            <a:r>
              <a:rPr lang="en-US" dirty="0" smtClean="0"/>
              <a:t>A revenue offset is the dollar amount paid from one county to another for services provided by a regional shared clinician or overhead provider. </a:t>
            </a:r>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57</a:t>
            </a:fld>
            <a:endParaRPr lang="en-US" dirty="0"/>
          </a:p>
        </p:txBody>
      </p:sp>
      <p:sp>
        <p:nvSpPr>
          <p:cNvPr id="6" name="Title 1"/>
          <p:cNvSpPr>
            <a:spLocks noGrp="1"/>
          </p:cNvSpPr>
          <p:nvPr>
            <p:ph type="title"/>
          </p:nvPr>
        </p:nvSpPr>
        <p:spPr/>
        <p:txBody>
          <a:bodyPr/>
          <a:lstStyle/>
          <a:p>
            <a:r>
              <a:rPr lang="en-US" smtClean="0"/>
              <a:t>CCS Intergovernmental Agreements</a:t>
            </a:r>
            <a:endParaRPr lang="en-US" dirty="0"/>
          </a:p>
        </p:txBody>
      </p:sp>
    </p:spTree>
    <p:extLst>
      <p:ext uri="{BB962C8B-B14F-4D97-AF65-F5344CB8AC3E}">
        <p14:creationId xmlns:p14="http://schemas.microsoft.com/office/powerpoint/2010/main" val="3177564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58</a:t>
            </a:fld>
            <a:endParaRPr lang="en-US" dirty="0"/>
          </a:p>
        </p:txBody>
      </p:sp>
      <p:sp>
        <p:nvSpPr>
          <p:cNvPr id="6" name="Title 1"/>
          <p:cNvSpPr>
            <a:spLocks noGrp="1"/>
          </p:cNvSpPr>
          <p:nvPr>
            <p:ph type="title"/>
          </p:nvPr>
        </p:nvSpPr>
        <p:spPr/>
        <p:txBody>
          <a:bodyPr>
            <a:normAutofit fontScale="90000"/>
          </a:bodyPr>
          <a:lstStyle/>
          <a:p>
            <a:r>
              <a:rPr lang="en-US" smtClean="0"/>
              <a:t>CCS/Intergovernmental Agreements (Continued)</a:t>
            </a:r>
            <a:endParaRPr lang="en-US" dirty="0"/>
          </a:p>
        </p:txBody>
      </p:sp>
      <p:pic>
        <p:nvPicPr>
          <p:cNvPr id="9" name="Picture 8"/>
          <p:cNvPicPr/>
          <p:nvPr/>
        </p:nvPicPr>
        <p:blipFill>
          <a:blip r:embed="rId3"/>
          <a:stretch>
            <a:fillRect/>
          </a:stretch>
        </p:blipFill>
        <p:spPr>
          <a:xfrm>
            <a:off x="628650" y="1725991"/>
            <a:ext cx="7886699" cy="4402205"/>
          </a:xfrm>
          <a:prstGeom prst="rect">
            <a:avLst/>
          </a:prstGeom>
        </p:spPr>
      </p:pic>
    </p:spTree>
    <p:extLst>
      <p:ext uri="{BB962C8B-B14F-4D97-AF65-F5344CB8AC3E}">
        <p14:creationId xmlns:p14="http://schemas.microsoft.com/office/powerpoint/2010/main" val="20360928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59</a:t>
            </a:fld>
            <a:endParaRPr lang="en-US" dirty="0"/>
          </a:p>
        </p:txBody>
      </p:sp>
      <p:sp>
        <p:nvSpPr>
          <p:cNvPr id="7" name="Title 1"/>
          <p:cNvSpPr>
            <a:spLocks noGrp="1"/>
          </p:cNvSpPr>
          <p:nvPr>
            <p:ph type="title"/>
          </p:nvPr>
        </p:nvSpPr>
        <p:spPr/>
        <p:txBody>
          <a:bodyPr>
            <a:normAutofit fontScale="90000"/>
          </a:bodyPr>
          <a:lstStyle/>
          <a:p>
            <a:r>
              <a:rPr lang="en-US" dirty="0" smtClean="0"/>
              <a:t>CCS/ WIMCR Direct Service: Cost Desk Review</a:t>
            </a:r>
            <a:endParaRPr lang="en-US" dirty="0"/>
          </a:p>
        </p:txBody>
      </p:sp>
      <p:sp>
        <p:nvSpPr>
          <p:cNvPr id="5" name="Rounded Rectangle 4"/>
          <p:cNvSpPr/>
          <p:nvPr/>
        </p:nvSpPr>
        <p:spPr>
          <a:xfrm>
            <a:off x="484495" y="1950447"/>
            <a:ext cx="8202305" cy="3658784"/>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Salary/benefits/contract cost </a:t>
            </a: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is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unusually high.</a:t>
            </a:r>
            <a:endParaRPr lang="en-US" sz="1600" i="1" dirty="0" smtClean="0">
              <a:solidFill>
                <a:srgbClr val="352C2C"/>
              </a:solidFill>
              <a:latin typeface="Arial" panose="020B0604020202020204" pitchFamily="34" charset="0"/>
              <a:cs typeface="Arial" panose="020B0604020202020204" pitchFamily="34" charset="0"/>
            </a:endParaRPr>
          </a:p>
          <a:p>
            <a:pPr marL="274320" lvl="1"/>
            <a:r>
              <a:rPr lang="en-US" sz="1600"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Salary/benefits/contract costs listed for an individual clinician exceed the expected threshold.</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Benefit-to-salary ratio </a:t>
            </a: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is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unusually high.</a:t>
            </a:r>
            <a:endParaRPr lang="en-US" sz="1600" i="1"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Benefits for an individual clinician are more than an established percentage of salary cost, which is unusually high</a:t>
            </a:r>
            <a:r>
              <a:rPr lang="en-US" sz="1600"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Salary or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contract cost missing.</a:t>
            </a:r>
            <a:endParaRPr lang="en-US" sz="1600" i="1" dirty="0" smtClean="0">
              <a:solidFill>
                <a:srgbClr val="352C2C"/>
              </a:solidFill>
              <a:latin typeface="Arial" panose="020B0604020202020204" pitchFamily="34" charset="0"/>
              <a:cs typeface="Arial" panose="020B0604020202020204" pitchFamily="34" charset="0"/>
            </a:endParaRPr>
          </a:p>
          <a:p>
            <a:pPr marL="274320" lvl="1"/>
            <a:r>
              <a:rPr lang="en-US" sz="1600"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Please enter a [contract/salary] cost for an individual clinician.</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Salary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with no benefits.</a:t>
            </a:r>
            <a:endParaRPr lang="en-US" sz="1600" i="1"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No benefit cost reported for an individual clinician.</a:t>
            </a:r>
            <a:endParaRPr lang="en-US" sz="1600" dirty="0">
              <a:solidFill>
                <a:srgbClr val="35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785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6</a:t>
            </a:fld>
            <a:endParaRPr lang="en-US" dirty="0"/>
          </a:p>
        </p:txBody>
      </p:sp>
      <p:sp>
        <p:nvSpPr>
          <p:cNvPr id="6" name="Title 1"/>
          <p:cNvSpPr>
            <a:spLocks noGrp="1"/>
          </p:cNvSpPr>
          <p:nvPr>
            <p:ph type="title"/>
          </p:nvPr>
        </p:nvSpPr>
        <p:spPr/>
        <p:txBody>
          <a:bodyPr/>
          <a:lstStyle/>
          <a:p>
            <a:r>
              <a:rPr lang="en-US" dirty="0" smtClean="0"/>
              <a:t>Participating CCS Programs </a:t>
            </a:r>
            <a:br>
              <a:rPr lang="en-US" dirty="0" smtClean="0"/>
            </a:br>
            <a:r>
              <a:rPr lang="en-US" sz="2000" dirty="0" smtClean="0"/>
              <a:t>Prior to Regionalization Effective July 1, 2014</a:t>
            </a:r>
            <a:endParaRPr lang="en-US" sz="2000" dirty="0"/>
          </a:p>
        </p:txBody>
      </p:sp>
      <p:pic>
        <p:nvPicPr>
          <p:cNvPr id="7" name="Picture 6"/>
          <p:cNvPicPr>
            <a:picLocks noChangeAspect="1"/>
          </p:cNvPicPr>
          <p:nvPr/>
        </p:nvPicPr>
        <p:blipFill>
          <a:blip r:embed="rId2"/>
          <a:stretch>
            <a:fillRect/>
          </a:stretch>
        </p:blipFill>
        <p:spPr>
          <a:xfrm>
            <a:off x="460533" y="1295400"/>
            <a:ext cx="4830612" cy="5171998"/>
          </a:xfrm>
          <a:prstGeom prst="rect">
            <a:avLst/>
          </a:prstGeom>
        </p:spPr>
      </p:pic>
      <p:sp>
        <p:nvSpPr>
          <p:cNvPr id="3" name="TextBox 2"/>
          <p:cNvSpPr txBox="1"/>
          <p:nvPr/>
        </p:nvSpPr>
        <p:spPr>
          <a:xfrm>
            <a:off x="5505450" y="2000250"/>
            <a:ext cx="476250" cy="369332"/>
          </a:xfrm>
          <a:prstGeom prst="rect">
            <a:avLst/>
          </a:prstGeom>
          <a:solidFill>
            <a:schemeClr val="accent1">
              <a:lumMod val="60000"/>
              <a:lumOff val="40000"/>
            </a:schemeClr>
          </a:solidFill>
          <a:ln>
            <a:solidFill>
              <a:schemeClr val="tx1"/>
            </a:solidFill>
          </a:ln>
        </p:spPr>
        <p:txBody>
          <a:bodyPr wrap="square" rtlCol="0">
            <a:spAutoFit/>
          </a:bodyPr>
          <a:lstStyle/>
          <a:p>
            <a:endParaRPr lang="en-US" dirty="0"/>
          </a:p>
        </p:txBody>
      </p:sp>
      <p:sp>
        <p:nvSpPr>
          <p:cNvPr id="4" name="TextBox 3"/>
          <p:cNvSpPr txBox="1"/>
          <p:nvPr/>
        </p:nvSpPr>
        <p:spPr>
          <a:xfrm>
            <a:off x="6115050" y="2000249"/>
            <a:ext cx="3028950" cy="830997"/>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CCS counties</a:t>
            </a:r>
            <a:endParaRPr lang="en-US" sz="2000" strike="sngStrike"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(31 counties total, including counties part of 51.42 agencies)</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5514975" y="2819400"/>
            <a:ext cx="476250" cy="369332"/>
          </a:xfrm>
          <a:prstGeom prst="rect">
            <a:avLst/>
          </a:prstGeom>
          <a:noFill/>
          <a:ln>
            <a:solidFill>
              <a:schemeClr val="tx1"/>
            </a:solidFill>
          </a:ln>
        </p:spPr>
        <p:txBody>
          <a:bodyPr wrap="square" rtlCol="0">
            <a:spAutoFit/>
          </a:bodyPr>
          <a:lstStyle/>
          <a:p>
            <a:endParaRPr lang="en-US" dirty="0"/>
          </a:p>
        </p:txBody>
      </p:sp>
      <p:sp>
        <p:nvSpPr>
          <p:cNvPr id="11" name="TextBox 10"/>
          <p:cNvSpPr txBox="1"/>
          <p:nvPr/>
        </p:nvSpPr>
        <p:spPr>
          <a:xfrm>
            <a:off x="6124575" y="2806184"/>
            <a:ext cx="2310248"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Non-CCS counties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92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Professional Type Hours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fields</a:t>
            </a:r>
          </a:p>
          <a:p>
            <a:pPr lvl="1"/>
            <a:r>
              <a:rPr lang="en-US" b="1" dirty="0" smtClean="0"/>
              <a:t>WIMCR Direct Hours</a:t>
            </a:r>
            <a:r>
              <a:rPr lang="en-US" dirty="0" smtClean="0"/>
              <a:t>: Input the hours providing direct medical WIMCR services in this field. Direct services are those that would be billable to Medicaid if all recipients were Medicaid eligible. WIMCR Direct Time includes: </a:t>
            </a:r>
          </a:p>
          <a:p>
            <a:pPr lvl="2"/>
            <a:r>
              <a:rPr lang="en-US" dirty="0" smtClean="0"/>
              <a:t>Face-to-face medical services</a:t>
            </a:r>
          </a:p>
          <a:p>
            <a:pPr lvl="2"/>
            <a:r>
              <a:rPr lang="en-US" dirty="0" smtClean="0"/>
              <a:t>Medicaid allowable activities included in the applicable ForwardHealth Online Handbook</a:t>
            </a:r>
          </a:p>
          <a:p>
            <a:pPr lvl="2"/>
            <a:endParaRPr lang="en-US" dirty="0" smtClean="0"/>
          </a:p>
          <a:p>
            <a:pPr lvl="1"/>
            <a:endParaRPr lang="en-US" dirty="0" smtClean="0"/>
          </a:p>
          <a:p>
            <a:endParaRPr lang="en-US" dirty="0"/>
          </a:p>
        </p:txBody>
      </p:sp>
      <p:sp>
        <p:nvSpPr>
          <p:cNvPr id="9"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10" name="Slide Number Placeholder 4"/>
          <p:cNvSpPr>
            <a:spLocks noGrp="1"/>
          </p:cNvSpPr>
          <p:nvPr>
            <p:ph type="sldNum" sz="quarter" idx="12"/>
          </p:nvPr>
        </p:nvSpPr>
        <p:spPr/>
        <p:txBody>
          <a:bodyPr/>
          <a:lstStyle/>
          <a:p>
            <a:fld id="{F7C12BC4-994B-473A-871F-46235A85AC2B}" type="slidenum">
              <a:rPr lang="en-US" smtClean="0"/>
              <a:pPr/>
              <a:t>60</a:t>
            </a:fld>
            <a:endParaRPr lang="en-US" dirty="0"/>
          </a:p>
        </p:txBody>
      </p:sp>
      <p:sp>
        <p:nvSpPr>
          <p:cNvPr id="7" name="Title 1"/>
          <p:cNvSpPr>
            <a:spLocks noGrp="1"/>
          </p:cNvSpPr>
          <p:nvPr>
            <p:ph type="title"/>
          </p:nvPr>
        </p:nvSpPr>
        <p:spPr/>
        <p:txBody>
          <a:bodyPr/>
          <a:lstStyle/>
          <a:p>
            <a:r>
              <a:rPr lang="en-US" smtClean="0"/>
              <a:t>CCS/WIMCR Direct Service – Hours</a:t>
            </a:r>
            <a:endParaRPr lang="en-US" dirty="0"/>
          </a:p>
        </p:txBody>
      </p:sp>
      <p:pic>
        <p:nvPicPr>
          <p:cNvPr id="6" name="Picture 5"/>
          <p:cNvPicPr>
            <a:picLocks noChangeAspect="1"/>
          </p:cNvPicPr>
          <p:nvPr/>
        </p:nvPicPr>
        <p:blipFill>
          <a:blip r:embed="rId2"/>
          <a:stretch>
            <a:fillRect/>
          </a:stretch>
        </p:blipFill>
        <p:spPr>
          <a:xfrm>
            <a:off x="2023704" y="1702601"/>
            <a:ext cx="5226245" cy="1421496"/>
          </a:xfrm>
          <a:prstGeom prst="rect">
            <a:avLst/>
          </a:prstGeom>
        </p:spPr>
      </p:pic>
    </p:spTree>
    <p:extLst>
      <p:ext uri="{BB962C8B-B14F-4D97-AF65-F5344CB8AC3E}">
        <p14:creationId xmlns:p14="http://schemas.microsoft.com/office/powerpoint/2010/main" val="532459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b="1" dirty="0" smtClean="0"/>
              <a:t>Data fields (continued)</a:t>
            </a:r>
          </a:p>
          <a:p>
            <a:r>
              <a:rPr lang="en-US" b="1" dirty="0" smtClean="0"/>
              <a:t>WIMCR Direct Support Hours</a:t>
            </a:r>
            <a:r>
              <a:rPr lang="en-US" dirty="0" smtClean="0"/>
              <a:t>: All time spent on a WIMCR program (aside from WIMCR Direct Hours providing face-to-face medical services), including:</a:t>
            </a:r>
          </a:p>
          <a:p>
            <a:pPr lvl="1"/>
            <a:r>
              <a:rPr lang="en-US" dirty="0" smtClean="0"/>
              <a:t>WIMCR program supervision</a:t>
            </a:r>
          </a:p>
          <a:p>
            <a:pPr lvl="1"/>
            <a:r>
              <a:rPr lang="en-US" dirty="0" smtClean="0"/>
              <a:t>WIMCR planning and coordination</a:t>
            </a:r>
          </a:p>
          <a:p>
            <a:pPr lvl="1"/>
            <a:r>
              <a:rPr lang="en-US" dirty="0" smtClean="0"/>
              <a:t>WIMCR administration</a:t>
            </a:r>
          </a:p>
          <a:p>
            <a:pPr lvl="1"/>
            <a:r>
              <a:rPr lang="en-US" dirty="0" smtClean="0"/>
              <a:t>WIMCR clerical support</a:t>
            </a:r>
          </a:p>
          <a:p>
            <a:r>
              <a:rPr lang="en-US" b="1" dirty="0" smtClean="0"/>
              <a:t>Paid Time Off (PTO):</a:t>
            </a:r>
            <a:r>
              <a:rPr lang="en-US" dirty="0" smtClean="0"/>
              <a:t> includes sick time, vacation time, and personal time used by the employee during the reporting period</a:t>
            </a:r>
          </a:p>
          <a:p>
            <a:r>
              <a:rPr lang="en-US" b="1" dirty="0" smtClean="0"/>
              <a:t>Other Non-WIMCR Hours: i</a:t>
            </a:r>
            <a:r>
              <a:rPr lang="en-US" dirty="0" smtClean="0"/>
              <a:t>ncludes all other paid hours supporting any program or activity outside of WIMCR</a:t>
            </a:r>
          </a:p>
          <a:p>
            <a:pPr lvl="1"/>
            <a:r>
              <a:rPr lang="en-US" dirty="0" smtClean="0"/>
              <a:t>Includes time spent on CRS and CCS programs</a:t>
            </a:r>
          </a:p>
          <a:p>
            <a:pPr lvl="2"/>
            <a:endParaRPr lang="en-US" dirty="0" smtClean="0"/>
          </a:p>
          <a:p>
            <a:pPr lvl="1"/>
            <a:endParaRPr lang="en-US" dirty="0" smtClean="0"/>
          </a:p>
          <a:p>
            <a:endParaRPr lang="en-US" dirty="0"/>
          </a:p>
        </p:txBody>
      </p:sp>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F7C12BC4-994B-473A-871F-46235A85AC2B}" type="slidenum">
              <a:rPr lang="en-US" smtClean="0"/>
              <a:pPr/>
              <a:t>61</a:t>
            </a:fld>
            <a:endParaRPr lang="en-US" dirty="0"/>
          </a:p>
        </p:txBody>
      </p:sp>
      <p:sp>
        <p:nvSpPr>
          <p:cNvPr id="7" name="Title 1"/>
          <p:cNvSpPr>
            <a:spLocks noGrp="1"/>
          </p:cNvSpPr>
          <p:nvPr>
            <p:ph type="title"/>
          </p:nvPr>
        </p:nvSpPr>
        <p:spPr/>
        <p:txBody>
          <a:bodyPr/>
          <a:lstStyle/>
          <a:p>
            <a:r>
              <a:rPr lang="en-US" dirty="0" smtClean="0"/>
              <a:t>CCS/WIMCR Direct Service: Hours</a:t>
            </a:r>
            <a:endParaRPr lang="en-US" dirty="0"/>
          </a:p>
        </p:txBody>
      </p:sp>
    </p:spTree>
    <p:extLst>
      <p:ext uri="{BB962C8B-B14F-4D97-AF65-F5344CB8AC3E}">
        <p14:creationId xmlns:p14="http://schemas.microsoft.com/office/powerpoint/2010/main" val="40372767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62</a:t>
            </a:fld>
            <a:endParaRPr lang="en-US" dirty="0"/>
          </a:p>
        </p:txBody>
      </p:sp>
      <p:sp>
        <p:nvSpPr>
          <p:cNvPr id="7" name="Title 1"/>
          <p:cNvSpPr>
            <a:spLocks noGrp="1"/>
          </p:cNvSpPr>
          <p:nvPr>
            <p:ph type="title"/>
          </p:nvPr>
        </p:nvSpPr>
        <p:spPr/>
        <p:txBody>
          <a:bodyPr>
            <a:normAutofit fontScale="90000"/>
          </a:bodyPr>
          <a:lstStyle/>
          <a:p>
            <a:r>
              <a:rPr lang="en-US" dirty="0" smtClean="0"/>
              <a:t>CCS/WIMCR Direct Service: Hours Desk Review</a:t>
            </a:r>
            <a:endParaRPr lang="en-US" dirty="0"/>
          </a:p>
        </p:txBody>
      </p:sp>
      <p:sp>
        <p:nvSpPr>
          <p:cNvPr id="5" name="Rounded Rectangle 4"/>
          <p:cNvSpPr/>
          <p:nvPr/>
        </p:nvSpPr>
        <p:spPr>
          <a:xfrm>
            <a:off x="484495" y="1759946"/>
            <a:ext cx="8202305" cy="3713375"/>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smtClean="0">
                <a:solidFill>
                  <a:srgbClr val="352C2C"/>
                </a:solidFill>
                <a:latin typeface="Arial" panose="020B0604020202020204" pitchFamily="34" charset="0"/>
                <a:cs typeface="Arial" panose="020B0604020202020204" pitchFamily="34" charset="0"/>
              </a:rPr>
              <a:t>Hours </a:t>
            </a:r>
            <a:r>
              <a:rPr lang="en-US" sz="1600" b="1" i="1" dirty="0">
                <a:solidFill>
                  <a:srgbClr val="352C2C"/>
                </a:solidFill>
                <a:latin typeface="Arial" panose="020B0604020202020204" pitchFamily="34" charset="0"/>
                <a:cs typeface="Arial" panose="020B0604020202020204" pitchFamily="34" charset="0"/>
              </a:rPr>
              <a:t>reported for all personnel are unusually </a:t>
            </a:r>
            <a:r>
              <a:rPr lang="en-US" sz="1600" b="1" i="1" dirty="0" smtClean="0">
                <a:solidFill>
                  <a:srgbClr val="352C2C"/>
                </a:solidFill>
                <a:latin typeface="Arial" panose="020B0604020202020204" pitchFamily="34" charset="0"/>
                <a:cs typeface="Arial" panose="020B0604020202020204" pitchFamily="34" charset="0"/>
              </a:rPr>
              <a:t>low.</a:t>
            </a:r>
            <a:endParaRPr lang="en-US" sz="1600" dirty="0">
              <a:solidFill>
                <a:srgbClr val="352C2C"/>
              </a:solidFill>
              <a:latin typeface="Arial" panose="020B0604020202020204" pitchFamily="34" charset="0"/>
              <a:cs typeface="Arial" panose="020B0604020202020204" pitchFamily="34" charset="0"/>
            </a:endParaRPr>
          </a:p>
          <a:p>
            <a:pPr marL="1188720" lvl="3" indent="-914400"/>
            <a:r>
              <a:rPr lang="en-US" sz="1600" dirty="0" smtClean="0">
                <a:solidFill>
                  <a:srgbClr val="352C2C"/>
                </a:solidFill>
                <a:latin typeface="Arial" panose="020B0604020202020204" pitchFamily="34" charset="0"/>
                <a:cs typeface="Arial" panose="020B0604020202020204" pitchFamily="34" charset="0"/>
              </a:rPr>
              <a:t>The </a:t>
            </a:r>
            <a:r>
              <a:rPr lang="en-US" sz="1600" dirty="0">
                <a:solidFill>
                  <a:srgbClr val="352C2C"/>
                </a:solidFill>
                <a:latin typeface="Arial" panose="020B0604020202020204" pitchFamily="34" charset="0"/>
                <a:cs typeface="Arial" panose="020B0604020202020204" pitchFamily="34" charset="0"/>
              </a:rPr>
              <a:t>total paid hours reported for all </a:t>
            </a:r>
            <a:r>
              <a:rPr lang="en-US" sz="1600" dirty="0" smtClean="0">
                <a:solidFill>
                  <a:srgbClr val="352C2C"/>
                </a:solidFill>
                <a:latin typeface="Arial" panose="020B0604020202020204" pitchFamily="34" charset="0"/>
                <a:cs typeface="Arial" panose="020B0604020202020204" pitchFamily="34" charset="0"/>
              </a:rPr>
              <a:t>staff </a:t>
            </a:r>
            <a:r>
              <a:rPr lang="en-US" sz="1600" dirty="0">
                <a:solidFill>
                  <a:srgbClr val="352C2C"/>
                </a:solidFill>
                <a:latin typeface="Arial" panose="020B0604020202020204" pitchFamily="34" charset="0"/>
                <a:cs typeface="Arial" panose="020B0604020202020204" pitchFamily="34" charset="0"/>
              </a:rPr>
              <a:t>are unusually low</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WIMCR Direct hours are unusually </a:t>
            </a:r>
            <a:r>
              <a:rPr lang="en-US" sz="1600" b="1" i="1" dirty="0" smtClean="0">
                <a:solidFill>
                  <a:srgbClr val="352C2C"/>
                </a:solidFill>
                <a:latin typeface="Arial" panose="020B0604020202020204" pitchFamily="34" charset="0"/>
                <a:cs typeface="Arial" panose="020B0604020202020204" pitchFamily="34" charset="0"/>
              </a:rPr>
              <a:t>high.</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smtClean="0">
                <a:solidFill>
                  <a:srgbClr val="352C2C"/>
                </a:solidFill>
                <a:latin typeface="Arial" panose="020B0604020202020204" pitchFamily="34" charset="0"/>
                <a:cs typeface="Arial" panose="020B0604020202020204" pitchFamily="34" charset="0"/>
              </a:rPr>
              <a:t>The </a:t>
            </a:r>
            <a:r>
              <a:rPr lang="en-US" sz="1600" dirty="0">
                <a:solidFill>
                  <a:srgbClr val="352C2C"/>
                </a:solidFill>
                <a:latin typeface="Arial" panose="020B0604020202020204" pitchFamily="34" charset="0"/>
                <a:cs typeface="Arial" panose="020B0604020202020204" pitchFamily="34" charset="0"/>
              </a:rPr>
              <a:t>ratio of WIMCR Direct Hours to Total Paid Hours exceeds the established threshold</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Total paid hours unusually </a:t>
            </a:r>
            <a:r>
              <a:rPr lang="en-US" sz="1600" b="1" i="1" dirty="0" smtClean="0">
                <a:solidFill>
                  <a:srgbClr val="352C2C"/>
                </a:solidFill>
                <a:latin typeface="Arial" panose="020B0604020202020204" pitchFamily="34" charset="0"/>
                <a:cs typeface="Arial" panose="020B0604020202020204" pitchFamily="34" charset="0"/>
              </a:rPr>
              <a:t>high.</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smtClean="0">
                <a:solidFill>
                  <a:srgbClr val="352C2C"/>
                </a:solidFill>
                <a:latin typeface="Arial" panose="020B0604020202020204" pitchFamily="34" charset="0"/>
                <a:cs typeface="Arial" panose="020B0604020202020204" pitchFamily="34" charset="0"/>
              </a:rPr>
              <a:t>The </a:t>
            </a:r>
            <a:r>
              <a:rPr lang="en-US" sz="1600" dirty="0">
                <a:solidFill>
                  <a:srgbClr val="352C2C"/>
                </a:solidFill>
                <a:latin typeface="Arial" panose="020B0604020202020204" pitchFamily="34" charset="0"/>
                <a:cs typeface="Arial" panose="020B0604020202020204" pitchFamily="34" charset="0"/>
              </a:rPr>
              <a:t>total paid hours reported for an individual clinician are unusually high. </a:t>
            </a:r>
          </a:p>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Cost per paid hour is unusually </a:t>
            </a:r>
            <a:r>
              <a:rPr lang="en-US" sz="1600" b="1" i="1" dirty="0" smtClean="0">
                <a:solidFill>
                  <a:srgbClr val="352C2C"/>
                </a:solidFill>
                <a:latin typeface="Arial" panose="020B0604020202020204" pitchFamily="34" charset="0"/>
                <a:cs typeface="Arial" panose="020B0604020202020204" pitchFamily="34" charset="0"/>
              </a:rPr>
              <a:t>high/low.</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smtClean="0">
                <a:solidFill>
                  <a:srgbClr val="352C2C"/>
                </a:solidFill>
                <a:latin typeface="Arial" panose="020B0604020202020204" pitchFamily="34" charset="0"/>
                <a:cs typeface="Arial" panose="020B0604020202020204" pitchFamily="34" charset="0"/>
              </a:rPr>
              <a:t>Total </a:t>
            </a:r>
            <a:r>
              <a:rPr lang="en-US" sz="1600" dirty="0">
                <a:solidFill>
                  <a:srgbClr val="352C2C"/>
                </a:solidFill>
                <a:latin typeface="Arial" panose="020B0604020202020204" pitchFamily="34" charset="0"/>
                <a:cs typeface="Arial" panose="020B0604020202020204" pitchFamily="34" charset="0"/>
              </a:rPr>
              <a:t>cost divided by total paid hours for an individual clinician is unusually high or low. </a:t>
            </a:r>
          </a:p>
        </p:txBody>
      </p:sp>
    </p:spTree>
    <p:extLst>
      <p:ext uri="{BB962C8B-B14F-4D97-AF65-F5344CB8AC3E}">
        <p14:creationId xmlns:p14="http://schemas.microsoft.com/office/powerpoint/2010/main" val="1667667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r>
              <a:rPr lang="en-US" b="1" dirty="0" smtClean="0"/>
              <a:t>Professional Type Direct Time Allocation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fields</a:t>
            </a:r>
          </a:p>
          <a:p>
            <a:pPr lvl="1"/>
            <a:r>
              <a:rPr lang="en-US" b="1" dirty="0" smtClean="0"/>
              <a:t>WIMCR Direct Hours</a:t>
            </a:r>
            <a:r>
              <a:rPr lang="en-US" dirty="0" smtClean="0"/>
              <a:t>: </a:t>
            </a:r>
            <a:r>
              <a:rPr lang="en-US" dirty="0"/>
              <a:t>p</a:t>
            </a:r>
            <a:r>
              <a:rPr lang="en-US" dirty="0" smtClean="0"/>
              <a:t>repopulated based on the WIMCR Direct Hours reported on the Professional Type Hours screen.</a:t>
            </a:r>
          </a:p>
          <a:p>
            <a:pPr lvl="1"/>
            <a:r>
              <a:rPr lang="en-US" b="1" dirty="0" smtClean="0"/>
              <a:t>WIMCR Program fields</a:t>
            </a:r>
            <a:r>
              <a:rPr lang="en-US" dirty="0" smtClean="0"/>
              <a:t>: The user will have the ability to enter the total WIMCR Direct Hours for each program available for the professional type based on the WIMCR programs selected on the WIMCR Direct Service Checklist. </a:t>
            </a:r>
          </a:p>
          <a:p>
            <a:pPr lvl="2"/>
            <a:endParaRPr lang="en-US" dirty="0" smtClean="0"/>
          </a:p>
          <a:p>
            <a:pPr lvl="2"/>
            <a:endParaRPr lang="en-US" dirty="0" smtClean="0"/>
          </a:p>
          <a:p>
            <a:pPr lvl="1"/>
            <a:endParaRPr lang="en-US" dirty="0" smtClean="0"/>
          </a:p>
          <a:p>
            <a:endParaRPr lang="en-US" dirty="0"/>
          </a:p>
        </p:txBody>
      </p:sp>
      <p:sp>
        <p:nvSpPr>
          <p:cNvPr id="10"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11" name="Slide Number Placeholder 4"/>
          <p:cNvSpPr>
            <a:spLocks noGrp="1"/>
          </p:cNvSpPr>
          <p:nvPr>
            <p:ph type="sldNum" sz="quarter" idx="12"/>
          </p:nvPr>
        </p:nvSpPr>
        <p:spPr/>
        <p:txBody>
          <a:bodyPr/>
          <a:lstStyle/>
          <a:p>
            <a:fld id="{F7C12BC4-994B-473A-871F-46235A85AC2B}" type="slidenum">
              <a:rPr lang="en-US" smtClean="0"/>
              <a:pPr/>
              <a:t>63</a:t>
            </a:fld>
            <a:endParaRPr lang="en-US" dirty="0"/>
          </a:p>
        </p:txBody>
      </p:sp>
      <p:sp>
        <p:nvSpPr>
          <p:cNvPr id="7" name="Title 1"/>
          <p:cNvSpPr>
            <a:spLocks noGrp="1"/>
          </p:cNvSpPr>
          <p:nvPr>
            <p:ph type="title"/>
          </p:nvPr>
        </p:nvSpPr>
        <p:spPr/>
        <p:txBody>
          <a:bodyPr>
            <a:normAutofit fontScale="90000"/>
          </a:bodyPr>
          <a:lstStyle/>
          <a:p>
            <a:r>
              <a:rPr lang="en-US" smtClean="0"/>
              <a:t>CCS/WIMCR Direct Service – Direct Time Allocation</a:t>
            </a:r>
            <a:endParaRPr lang="en-US" dirty="0"/>
          </a:p>
        </p:txBody>
      </p:sp>
      <p:pic>
        <p:nvPicPr>
          <p:cNvPr id="9" name="Picture 8"/>
          <p:cNvPicPr>
            <a:picLocks noChangeAspect="1"/>
          </p:cNvPicPr>
          <p:nvPr/>
        </p:nvPicPr>
        <p:blipFill>
          <a:blip r:embed="rId2"/>
          <a:stretch>
            <a:fillRect/>
          </a:stretch>
        </p:blipFill>
        <p:spPr>
          <a:xfrm>
            <a:off x="2272569" y="1850265"/>
            <a:ext cx="5056057" cy="1344328"/>
          </a:xfrm>
          <a:prstGeom prst="rect">
            <a:avLst/>
          </a:prstGeom>
        </p:spPr>
      </p:pic>
    </p:spTree>
    <p:extLst>
      <p:ext uri="{BB962C8B-B14F-4D97-AF65-F5344CB8AC3E}">
        <p14:creationId xmlns:p14="http://schemas.microsoft.com/office/powerpoint/2010/main" val="2403710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F7C12BC4-994B-473A-871F-46235A85AC2B}" type="slidenum">
              <a:rPr lang="en-US" smtClean="0"/>
              <a:pPr/>
              <a:t>64</a:t>
            </a:fld>
            <a:endParaRPr lang="en-US" dirty="0"/>
          </a:p>
        </p:txBody>
      </p:sp>
      <p:sp>
        <p:nvSpPr>
          <p:cNvPr id="7" name="Title 1"/>
          <p:cNvSpPr>
            <a:spLocks noGrp="1"/>
          </p:cNvSpPr>
          <p:nvPr>
            <p:ph type="title"/>
          </p:nvPr>
        </p:nvSpPr>
        <p:spPr/>
        <p:txBody>
          <a:bodyPr>
            <a:normAutofit fontScale="90000"/>
          </a:bodyPr>
          <a:lstStyle/>
          <a:p>
            <a:r>
              <a:rPr lang="en-US" dirty="0" smtClean="0"/>
              <a:t>CCS/WIMCR Direct Service Direct Time </a:t>
            </a:r>
            <a:br>
              <a:rPr lang="en-US" dirty="0" smtClean="0"/>
            </a:br>
            <a:r>
              <a:rPr lang="en-US" dirty="0" smtClean="0"/>
              <a:t>Allocation: Desk Review</a:t>
            </a:r>
            <a:endParaRPr lang="en-US" dirty="0"/>
          </a:p>
        </p:txBody>
      </p:sp>
      <p:sp>
        <p:nvSpPr>
          <p:cNvPr id="5" name="Rounded Rectangle 4"/>
          <p:cNvSpPr/>
          <p:nvPr/>
        </p:nvSpPr>
        <p:spPr>
          <a:xfrm>
            <a:off x="484493" y="2018731"/>
            <a:ext cx="8202305" cy="2538484"/>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Paid </a:t>
            </a:r>
            <a:r>
              <a:rPr lang="en-US" sz="1600" b="1" i="1" dirty="0" smtClean="0">
                <a:solidFill>
                  <a:srgbClr val="352C2C"/>
                </a:solidFill>
                <a:latin typeface="Arial" panose="020B0604020202020204" pitchFamily="34" charset="0"/>
                <a:cs typeface="Arial" panose="020B0604020202020204" pitchFamily="34" charset="0"/>
              </a:rPr>
              <a:t>hours </a:t>
            </a:r>
            <a:r>
              <a:rPr lang="en-US" sz="1600" b="1" i="1" dirty="0">
                <a:solidFill>
                  <a:srgbClr val="352C2C"/>
                </a:solidFill>
                <a:latin typeface="Arial" panose="020B0604020202020204" pitchFamily="34" charset="0"/>
                <a:cs typeface="Arial" panose="020B0604020202020204" pitchFamily="34" charset="0"/>
              </a:rPr>
              <a:t>allocated </a:t>
            </a:r>
            <a:r>
              <a:rPr lang="en-US" sz="1600" b="1" i="1" dirty="0" smtClean="0">
                <a:solidFill>
                  <a:srgbClr val="352C2C"/>
                </a:solidFill>
                <a:latin typeface="Arial" panose="020B0604020202020204" pitchFamily="34" charset="0"/>
                <a:cs typeface="Arial" panose="020B0604020202020204" pitchFamily="34" charset="0"/>
              </a:rPr>
              <a:t>do </a:t>
            </a:r>
            <a:r>
              <a:rPr lang="en-US" sz="1600" b="1" i="1" dirty="0">
                <a:solidFill>
                  <a:srgbClr val="352C2C"/>
                </a:solidFill>
                <a:latin typeface="Arial" panose="020B0604020202020204" pitchFamily="34" charset="0"/>
                <a:cs typeface="Arial" panose="020B0604020202020204" pitchFamily="34" charset="0"/>
              </a:rPr>
              <a:t>not equal WIMCR direct </a:t>
            </a:r>
            <a:r>
              <a:rPr lang="en-US" sz="1600" b="1" i="1" dirty="0" smtClean="0">
                <a:solidFill>
                  <a:srgbClr val="352C2C"/>
                </a:solidFill>
                <a:latin typeface="Arial" panose="020B0604020202020204" pitchFamily="34" charset="0"/>
                <a:cs typeface="Arial" panose="020B0604020202020204" pitchFamily="34" charset="0"/>
              </a:rPr>
              <a:t>hours.</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All reported WIMCR direct hours must be allocated among WIMCR programs for </a:t>
            </a:r>
            <a:r>
              <a:rPr lang="en-US" sz="1600" dirty="0" smtClean="0">
                <a:solidFill>
                  <a:srgbClr val="352C2C"/>
                </a:solidFill>
                <a:latin typeface="Arial" panose="020B0604020202020204" pitchFamily="34" charset="0"/>
                <a:cs typeface="Arial" panose="020B0604020202020204" pitchFamily="34" charset="0"/>
              </a:rPr>
              <a:t>each </a:t>
            </a:r>
            <a:r>
              <a:rPr lang="en-US" sz="1600" dirty="0">
                <a:solidFill>
                  <a:srgbClr val="352C2C"/>
                </a:solidFill>
                <a:latin typeface="Arial" panose="020B0604020202020204" pitchFamily="34" charset="0"/>
                <a:cs typeface="Arial" panose="020B0604020202020204" pitchFamily="34" charset="0"/>
              </a:rPr>
              <a:t>clinician</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Medicaid paid claims exceed WIMCR direct </a:t>
            </a:r>
            <a:r>
              <a:rPr lang="en-US" sz="1600" b="1" i="1" dirty="0" smtClean="0">
                <a:solidFill>
                  <a:srgbClr val="352C2C"/>
                </a:solidFill>
                <a:latin typeface="Arial" panose="020B0604020202020204" pitchFamily="34" charset="0"/>
                <a:cs typeface="Arial" panose="020B0604020202020204" pitchFamily="34" charset="0"/>
              </a:rPr>
              <a:t>hours.</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Medicaid paid claims (converted to hours) exceed WIMCR direct hours for a [professional type (if applicable)] staff providing [WIMCR program] services</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220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WIMCR Direct Service Non-Personnel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r>
              <a:rPr lang="en-US" b="1" dirty="0" smtClean="0"/>
              <a:t>Data fields</a:t>
            </a:r>
          </a:p>
          <a:p>
            <a:pPr lvl="1"/>
            <a:r>
              <a:rPr lang="en-US" b="1" dirty="0" smtClean="0"/>
              <a:t>Clinician Travel</a:t>
            </a:r>
            <a:r>
              <a:rPr lang="en-US" dirty="0" smtClean="0"/>
              <a:t>: expenses for a clinician to travel to and from a location for the provision of a direct service, including mileage expenses, tolls, meals, lodging, and other similar expenses</a:t>
            </a:r>
          </a:p>
          <a:p>
            <a:pPr lvl="1"/>
            <a:r>
              <a:rPr lang="en-US" b="1" dirty="0" smtClean="0"/>
              <a:t>Clinician Training</a:t>
            </a:r>
            <a:r>
              <a:rPr lang="en-US" dirty="0" smtClean="0"/>
              <a:t>: expenses related to the training of direct service clinicians, including conference attendance and continuing education</a:t>
            </a:r>
          </a:p>
          <a:p>
            <a:pPr lvl="1"/>
            <a:r>
              <a:rPr lang="en-US" b="1" dirty="0" smtClean="0"/>
              <a:t>Direct Medical Service Materials</a:t>
            </a:r>
            <a:r>
              <a:rPr lang="en-US" dirty="0" smtClean="0"/>
              <a:t>: expenses for the purchase of materials and supplies that are used in the provision of a Direct WIMCR service</a:t>
            </a:r>
          </a:p>
          <a:p>
            <a:pPr lvl="2"/>
            <a:endParaRPr lang="en-US" dirty="0" smtClean="0"/>
          </a:p>
          <a:p>
            <a:pPr lvl="2"/>
            <a:endParaRPr lang="en-US" dirty="0" smtClean="0"/>
          </a:p>
          <a:p>
            <a:pPr lvl="1"/>
            <a:endParaRPr lang="en-US" dirty="0" smtClean="0"/>
          </a:p>
          <a:p>
            <a:endParaRPr lang="en-US" dirty="0"/>
          </a:p>
        </p:txBody>
      </p:sp>
      <p:sp>
        <p:nvSpPr>
          <p:cNvPr id="9"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10" name="Slide Number Placeholder 4"/>
          <p:cNvSpPr>
            <a:spLocks noGrp="1"/>
          </p:cNvSpPr>
          <p:nvPr>
            <p:ph type="sldNum" sz="quarter" idx="12"/>
          </p:nvPr>
        </p:nvSpPr>
        <p:spPr/>
        <p:txBody>
          <a:bodyPr/>
          <a:lstStyle/>
          <a:p>
            <a:fld id="{F7C12BC4-994B-473A-871F-46235A85AC2B}" type="slidenum">
              <a:rPr lang="en-US" smtClean="0"/>
              <a:pPr/>
              <a:t>65</a:t>
            </a:fld>
            <a:endParaRPr lang="en-US" dirty="0"/>
          </a:p>
        </p:txBody>
      </p:sp>
      <p:sp>
        <p:nvSpPr>
          <p:cNvPr id="7" name="Title 1"/>
          <p:cNvSpPr>
            <a:spLocks noGrp="1"/>
          </p:cNvSpPr>
          <p:nvPr>
            <p:ph type="title"/>
          </p:nvPr>
        </p:nvSpPr>
        <p:spPr/>
        <p:txBody>
          <a:bodyPr/>
          <a:lstStyle/>
          <a:p>
            <a:r>
              <a:rPr lang="en-US" smtClean="0"/>
              <a:t>CCS/WIMCR Direct Service Non-Personnel</a:t>
            </a:r>
            <a:endParaRPr lang="en-US" dirty="0"/>
          </a:p>
        </p:txBody>
      </p:sp>
      <p:pic>
        <p:nvPicPr>
          <p:cNvPr id="2" name="Picture 1"/>
          <p:cNvPicPr>
            <a:picLocks noChangeAspect="1"/>
          </p:cNvPicPr>
          <p:nvPr/>
        </p:nvPicPr>
        <p:blipFill>
          <a:blip r:embed="rId2"/>
          <a:stretch>
            <a:fillRect/>
          </a:stretch>
        </p:blipFill>
        <p:spPr>
          <a:xfrm>
            <a:off x="1538929" y="1755773"/>
            <a:ext cx="6195796" cy="1271589"/>
          </a:xfrm>
          <a:prstGeom prst="rect">
            <a:avLst/>
          </a:prstGeom>
        </p:spPr>
      </p:pic>
    </p:spTree>
    <p:extLst>
      <p:ext uri="{BB962C8B-B14F-4D97-AF65-F5344CB8AC3E}">
        <p14:creationId xmlns:p14="http://schemas.microsoft.com/office/powerpoint/2010/main" val="1851946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b="1" dirty="0" smtClean="0"/>
              <a:t>Direct Service Non-Personnel Reporting Instructions:</a:t>
            </a:r>
          </a:p>
          <a:p>
            <a:r>
              <a:rPr lang="en-US" dirty="0" smtClean="0"/>
              <a:t>Users will report the total cost for each category of direct service non-personnel.</a:t>
            </a:r>
          </a:p>
          <a:p>
            <a:r>
              <a:rPr lang="en-US" dirty="0" smtClean="0"/>
              <a:t>Non-personnel costs will not be allocated to each individual clinician. Cost should reflect total for all reported clinicians.</a:t>
            </a:r>
          </a:p>
          <a:p>
            <a:r>
              <a:rPr lang="en-US" dirty="0" smtClean="0"/>
              <a:t>The expenses will be allocated to each of the defined WIMCR program and Non-WIMCR fields based on the distribution of the WIMCR direct service program and Other Non-WIMCR hours as reported on the Direct Service Data by Professional Type pages. </a:t>
            </a:r>
          </a:p>
          <a:p>
            <a:endParaRPr lang="en-US" dirty="0" smtClean="0"/>
          </a:p>
          <a:p>
            <a:pPr lvl="2"/>
            <a:endParaRPr lang="en-US" dirty="0" smtClean="0"/>
          </a:p>
          <a:p>
            <a:pPr lvl="2"/>
            <a:endParaRPr lang="en-US" dirty="0" smtClean="0"/>
          </a:p>
          <a:p>
            <a:pPr lvl="1"/>
            <a:endParaRPr lang="en-US" dirty="0" smtClean="0"/>
          </a:p>
          <a:p>
            <a:endParaRPr lang="en-US" dirty="0"/>
          </a:p>
        </p:txBody>
      </p:sp>
      <p:sp>
        <p:nvSpPr>
          <p:cNvPr id="9"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F7C12BC4-994B-473A-871F-46235A85AC2B}" type="slidenum">
              <a:rPr lang="en-US" smtClean="0"/>
              <a:pPr/>
              <a:t>66</a:t>
            </a:fld>
            <a:endParaRPr lang="en-US" dirty="0"/>
          </a:p>
        </p:txBody>
      </p:sp>
      <p:sp>
        <p:nvSpPr>
          <p:cNvPr id="7" name="Title 1"/>
          <p:cNvSpPr>
            <a:spLocks noGrp="1"/>
          </p:cNvSpPr>
          <p:nvPr>
            <p:ph type="title"/>
          </p:nvPr>
        </p:nvSpPr>
        <p:spPr/>
        <p:txBody>
          <a:bodyPr/>
          <a:lstStyle/>
          <a:p>
            <a:r>
              <a:rPr lang="en-US" smtClean="0"/>
              <a:t>CCS/WIMCR Direct Service Non-Personnel</a:t>
            </a:r>
            <a:endParaRPr lang="en-US" dirty="0"/>
          </a:p>
        </p:txBody>
      </p:sp>
    </p:spTree>
    <p:extLst>
      <p:ext uri="{BB962C8B-B14F-4D97-AF65-F5344CB8AC3E}">
        <p14:creationId xmlns:p14="http://schemas.microsoft.com/office/powerpoint/2010/main" val="20359693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WIMCR Direct Support: In addition to WIMCR direct service clinicians, many agencies employ staff who are focused specifically on providing Direct Support services to the WIMCR program; however, they do not provide a WIMCR Direct Service at any point. </a:t>
            </a:r>
          </a:p>
          <a:p>
            <a:r>
              <a:rPr lang="en-US" dirty="0" smtClean="0"/>
              <a:t>WIMCR Direct Support hours should include all time spent on a WIMCR program, aside from WIMCR Direct Hours (providing face-to-face medical services). </a:t>
            </a:r>
          </a:p>
          <a:p>
            <a:r>
              <a:rPr lang="en-US" dirty="0" smtClean="0"/>
              <a:t>Direct Support Services include: </a:t>
            </a:r>
          </a:p>
          <a:p>
            <a:pPr lvl="1"/>
            <a:r>
              <a:rPr lang="en-US" dirty="0" smtClean="0"/>
              <a:t>WIMCR program supervision.</a:t>
            </a:r>
          </a:p>
          <a:p>
            <a:pPr lvl="1"/>
            <a:r>
              <a:rPr lang="en-US" dirty="0" smtClean="0"/>
              <a:t>WIMCR planning and coordination.</a:t>
            </a:r>
          </a:p>
          <a:p>
            <a:pPr lvl="1"/>
            <a:r>
              <a:rPr lang="en-US" dirty="0" smtClean="0"/>
              <a:t>WIMCR administration.</a:t>
            </a:r>
          </a:p>
          <a:p>
            <a:pPr lvl="1"/>
            <a:r>
              <a:rPr lang="en-US" dirty="0" smtClean="0"/>
              <a:t>WIMCR clerical support.</a:t>
            </a:r>
          </a:p>
          <a:p>
            <a:endParaRPr lang="en-US" dirty="0" smtClean="0"/>
          </a:p>
          <a:p>
            <a:pPr lvl="2"/>
            <a:endParaRPr lang="en-US" dirty="0" smtClean="0"/>
          </a:p>
          <a:p>
            <a:pPr lvl="2"/>
            <a:endParaRPr lang="en-US" dirty="0" smtClean="0"/>
          </a:p>
          <a:p>
            <a:pPr lvl="1"/>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F7C12BC4-994B-473A-871F-46235A85AC2B}" type="slidenum">
              <a:rPr lang="en-US" smtClean="0"/>
              <a:pPr/>
              <a:t>67</a:t>
            </a:fld>
            <a:endParaRPr lang="en-US" dirty="0"/>
          </a:p>
        </p:txBody>
      </p:sp>
      <p:sp>
        <p:nvSpPr>
          <p:cNvPr id="7" name="Title 1"/>
          <p:cNvSpPr>
            <a:spLocks noGrp="1"/>
          </p:cNvSpPr>
          <p:nvPr>
            <p:ph type="title"/>
          </p:nvPr>
        </p:nvSpPr>
        <p:spPr/>
        <p:txBody>
          <a:bodyPr/>
          <a:lstStyle/>
          <a:p>
            <a:r>
              <a:rPr lang="en-US" smtClean="0"/>
              <a:t>WIMCR Direct Support</a:t>
            </a:r>
            <a:endParaRPr lang="en-US" dirty="0"/>
          </a:p>
        </p:txBody>
      </p:sp>
    </p:spTree>
    <p:extLst>
      <p:ext uri="{BB962C8B-B14F-4D97-AF65-F5344CB8AC3E}">
        <p14:creationId xmlns:p14="http://schemas.microsoft.com/office/powerpoint/2010/main" val="3369922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In order to qualify as a WIMCR Direct Support provider, an individual must meet the following two criteria:</a:t>
            </a:r>
          </a:p>
          <a:p>
            <a:pPr lvl="1"/>
            <a:r>
              <a:rPr lang="en-US" dirty="0" smtClean="0"/>
              <a:t>Does not provide a WIMCR Direct face-to-face service: Individual clinicians who provide a direct service in addition to direct support should be reported under the appropriate direct service professional type. </a:t>
            </a:r>
          </a:p>
          <a:p>
            <a:pPr lvl="1"/>
            <a:r>
              <a:rPr lang="en-US" dirty="0" smtClean="0"/>
              <a:t>Spends at least 25 percent of his or her time providing WIMCR direct support activities: General agency support staff  who spend fewer than 25 percent of their paid hours supporting the WIMCR program should be reported within Overhead Personnel. </a:t>
            </a:r>
          </a:p>
          <a:p>
            <a:r>
              <a:rPr lang="en-US" dirty="0" smtClean="0"/>
              <a:t>WIMCR Direct Support providers meeting the above criteria are reported individually.</a:t>
            </a:r>
          </a:p>
          <a:p>
            <a:r>
              <a:rPr lang="en-US" dirty="0" smtClean="0"/>
              <a:t>The cost reporting process for direct support providers mirrors the reporting process for direct service clinicians. </a:t>
            </a:r>
          </a:p>
          <a:p>
            <a:endParaRPr lang="en-US" dirty="0" smtClean="0"/>
          </a:p>
          <a:p>
            <a:pPr lvl="2"/>
            <a:endParaRPr lang="en-US" dirty="0" smtClean="0"/>
          </a:p>
          <a:p>
            <a:pPr lvl="2"/>
            <a:endParaRPr lang="en-US" dirty="0" smtClean="0"/>
          </a:p>
          <a:p>
            <a:pPr lvl="1"/>
            <a:endParaRPr lang="en-US" dirty="0" smtClean="0"/>
          </a:p>
          <a:p>
            <a:endParaRPr lang="en-US" dirty="0"/>
          </a:p>
        </p:txBody>
      </p:sp>
      <p:sp>
        <p:nvSpPr>
          <p:cNvPr id="9"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F7C12BC4-994B-473A-871F-46235A85AC2B}" type="slidenum">
              <a:rPr lang="en-US" smtClean="0"/>
              <a:pPr/>
              <a:t>68</a:t>
            </a:fld>
            <a:endParaRPr lang="en-US" dirty="0"/>
          </a:p>
        </p:txBody>
      </p:sp>
      <p:sp>
        <p:nvSpPr>
          <p:cNvPr id="7" name="Title 1"/>
          <p:cNvSpPr>
            <a:spLocks noGrp="1"/>
          </p:cNvSpPr>
          <p:nvPr>
            <p:ph type="title"/>
          </p:nvPr>
        </p:nvSpPr>
        <p:spPr/>
        <p:txBody>
          <a:bodyPr/>
          <a:lstStyle/>
          <a:p>
            <a:r>
              <a:rPr lang="en-US" smtClean="0"/>
              <a:t>WIMCR Direct Support</a:t>
            </a:r>
            <a:endParaRPr lang="en-US" dirty="0"/>
          </a:p>
        </p:txBody>
      </p:sp>
    </p:spTree>
    <p:extLst>
      <p:ext uri="{BB962C8B-B14F-4D97-AF65-F5344CB8AC3E}">
        <p14:creationId xmlns:p14="http://schemas.microsoft.com/office/powerpoint/2010/main" val="2794620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A3C03B1A-2FF6-49E8-A9D8-42DBFE31E9E4}" type="slidenum">
              <a:rPr lang="en-US" smtClean="0"/>
              <a:pPr/>
              <a:t>69</a:t>
            </a:fld>
            <a:endParaRPr lang="en-US" dirty="0"/>
          </a:p>
        </p:txBody>
      </p:sp>
      <p:sp>
        <p:nvSpPr>
          <p:cNvPr id="2" name="Title 1"/>
          <p:cNvSpPr>
            <a:spLocks noGrp="1"/>
          </p:cNvSpPr>
          <p:nvPr>
            <p:ph type="title"/>
          </p:nvPr>
        </p:nvSpPr>
        <p:spPr/>
        <p:txBody>
          <a:bodyPr>
            <a:normAutofit fontScale="90000"/>
          </a:bodyPr>
          <a:lstStyle/>
          <a:p>
            <a:r>
              <a:rPr lang="en-US" smtClean="0"/>
              <a:t>WIMCR Direct Support and CCS/WIMCR Direct Service Non-Personnel</a:t>
            </a:r>
            <a:endParaRPr lang="en-US" dirty="0"/>
          </a:p>
        </p:txBody>
      </p:sp>
      <p:sp>
        <p:nvSpPr>
          <p:cNvPr id="7" name="Content Placeholder 2"/>
          <p:cNvSpPr txBox="1">
            <a:spLocks/>
          </p:cNvSpPr>
          <p:nvPr/>
        </p:nvSpPr>
        <p:spPr bwMode="auto">
          <a:xfrm>
            <a:off x="849700" y="1518953"/>
            <a:ext cx="8229600" cy="2971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61999" y="2070611"/>
            <a:ext cx="7631502" cy="1868481"/>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49700" y="4207028"/>
            <a:ext cx="7543801" cy="1815574"/>
          </a:xfrm>
          <a:prstGeom prst="rect">
            <a:avLst/>
          </a:prstGeom>
          <a:noFill/>
          <a:ln>
            <a:noFill/>
          </a:ln>
        </p:spPr>
      </p:pic>
    </p:spTree>
    <p:extLst>
      <p:ext uri="{BB962C8B-B14F-4D97-AF65-F5344CB8AC3E}">
        <p14:creationId xmlns:p14="http://schemas.microsoft.com/office/powerpoint/2010/main" val="2017620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314946" y="1365956"/>
            <a:ext cx="3200404" cy="4811007"/>
          </a:xfrm>
        </p:spPr>
        <p:txBody>
          <a:bodyPr/>
          <a:lstStyle/>
          <a:p>
            <a:r>
              <a:rPr lang="en-US" smtClean="0"/>
              <a:t>63 counties and one tribe currently in CCS (includes Fond du Lac as non-regional participant)</a:t>
            </a:r>
          </a:p>
          <a:p>
            <a:r>
              <a:rPr lang="en-US" smtClean="0"/>
              <a:t>Color coding reflects 24 regional CCS entities:</a:t>
            </a:r>
          </a:p>
          <a:p>
            <a:pPr lvl="1"/>
            <a:r>
              <a:rPr lang="en-US" smtClean="0"/>
              <a:t>21 county-based programs</a:t>
            </a:r>
          </a:p>
          <a:p>
            <a:pPr lvl="1"/>
            <a:r>
              <a:rPr lang="en-US" smtClean="0"/>
              <a:t>2 51.42 programs</a:t>
            </a:r>
          </a:p>
          <a:p>
            <a:pPr lvl="1"/>
            <a:r>
              <a:rPr lang="en-US" smtClean="0"/>
              <a:t>1 tribal-based program</a:t>
            </a:r>
          </a:p>
          <a:p>
            <a:pPr lvl="1"/>
            <a:endParaRPr lang="en-US" smtClean="0"/>
          </a:p>
          <a:p>
            <a:endParaRPr lang="en-US" smtClean="0"/>
          </a:p>
          <a:p>
            <a:endParaRPr lang="en-US"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7</a:t>
            </a:fld>
            <a:endParaRPr lang="en-US" dirty="0"/>
          </a:p>
        </p:txBody>
      </p:sp>
      <p:sp>
        <p:nvSpPr>
          <p:cNvPr id="6" name="Title 1"/>
          <p:cNvSpPr>
            <a:spLocks noGrp="1"/>
          </p:cNvSpPr>
          <p:nvPr>
            <p:ph type="title"/>
          </p:nvPr>
        </p:nvSpPr>
        <p:spPr/>
        <p:txBody>
          <a:bodyPr/>
          <a:lstStyle/>
          <a:p>
            <a:r>
              <a:rPr lang="en-US" dirty="0" smtClean="0"/>
              <a:t>Participating CCS Programs</a:t>
            </a:r>
            <a:br>
              <a:rPr lang="en-US" dirty="0" smtClean="0"/>
            </a:br>
            <a:r>
              <a:rPr lang="en-US" sz="2000" dirty="0" smtClean="0"/>
              <a:t>Regional Participation as of April 1, 2015</a:t>
            </a:r>
            <a:endParaRPr lang="en-US" sz="2000" dirty="0"/>
          </a:p>
        </p:txBody>
      </p:sp>
      <p:pic>
        <p:nvPicPr>
          <p:cNvPr id="1026" name="Picture 2" descr="C:\Users\MSHAUG~1\AppData\Local\Temp\SNAGHTML4d0ae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27" y="1219200"/>
            <a:ext cx="4958419" cy="523076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7620000" y="6172208"/>
            <a:ext cx="106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spTree>
    <p:extLst>
      <p:ext uri="{BB962C8B-B14F-4D97-AF65-F5344CB8AC3E}">
        <p14:creationId xmlns:p14="http://schemas.microsoft.com/office/powerpoint/2010/main" val="1275413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A3C03B1A-2FF6-49E8-A9D8-42DBFE31E9E4}" type="slidenum">
              <a:rPr lang="en-US" smtClean="0"/>
              <a:pPr/>
              <a:t>70</a:t>
            </a:fld>
            <a:endParaRPr lang="en-US" dirty="0"/>
          </a:p>
        </p:txBody>
      </p:sp>
      <p:sp>
        <p:nvSpPr>
          <p:cNvPr id="2" name="Title 1"/>
          <p:cNvSpPr>
            <a:spLocks noGrp="1"/>
          </p:cNvSpPr>
          <p:nvPr>
            <p:ph type="title"/>
          </p:nvPr>
        </p:nvSpPr>
        <p:spPr/>
        <p:txBody>
          <a:bodyPr/>
          <a:lstStyle/>
          <a:p>
            <a:r>
              <a:rPr lang="en-US" smtClean="0"/>
              <a:t>WIMCR Direct Support</a:t>
            </a:r>
            <a:endParaRPr lang="en-US" dirty="0"/>
          </a:p>
        </p:txBody>
      </p:sp>
      <p:sp>
        <p:nvSpPr>
          <p:cNvPr id="7" name="Content Placeholder 2"/>
          <p:cNvSpPr txBox="1">
            <a:spLocks/>
          </p:cNvSpPr>
          <p:nvPr/>
        </p:nvSpPr>
        <p:spPr bwMode="auto">
          <a:xfrm>
            <a:off x="457200" y="1373039"/>
            <a:ext cx="8229600" cy="2971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71385" y="1800408"/>
            <a:ext cx="8160140" cy="3936157"/>
          </a:xfrm>
          <a:prstGeom prst="rect">
            <a:avLst/>
          </a:prstGeom>
          <a:noFill/>
          <a:ln>
            <a:noFill/>
          </a:ln>
        </p:spPr>
      </p:pic>
    </p:spTree>
    <p:extLst>
      <p:ext uri="{BB962C8B-B14F-4D97-AF65-F5344CB8AC3E}">
        <p14:creationId xmlns:p14="http://schemas.microsoft.com/office/powerpoint/2010/main" val="19818173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A3C03B1A-2FF6-49E8-A9D8-42DBFE31E9E4}" type="slidenum">
              <a:rPr lang="en-US" smtClean="0"/>
              <a:pPr/>
              <a:t>71</a:t>
            </a:fld>
            <a:endParaRPr lang="en-US" dirty="0"/>
          </a:p>
        </p:txBody>
      </p:sp>
      <p:sp>
        <p:nvSpPr>
          <p:cNvPr id="7" name="Title 1"/>
          <p:cNvSpPr>
            <a:spLocks noGrp="1"/>
          </p:cNvSpPr>
          <p:nvPr>
            <p:ph type="title"/>
          </p:nvPr>
        </p:nvSpPr>
        <p:spPr/>
        <p:txBody>
          <a:bodyPr>
            <a:normAutofit fontScale="90000"/>
          </a:bodyPr>
          <a:lstStyle/>
          <a:p>
            <a:r>
              <a:rPr lang="en-US" dirty="0" smtClean="0"/>
              <a:t>Direct Service Non-Personnel and Direct </a:t>
            </a:r>
            <a:br>
              <a:rPr lang="en-US" dirty="0" smtClean="0"/>
            </a:br>
            <a:r>
              <a:rPr lang="en-US" dirty="0" smtClean="0"/>
              <a:t>Support: Desk Review</a:t>
            </a:r>
            <a:endParaRPr lang="en-US" dirty="0"/>
          </a:p>
        </p:txBody>
      </p:sp>
      <p:sp>
        <p:nvSpPr>
          <p:cNvPr id="5" name="Rounded Rectangle 4"/>
          <p:cNvSpPr/>
          <p:nvPr/>
        </p:nvSpPr>
        <p:spPr>
          <a:xfrm>
            <a:off x="484494" y="1780038"/>
            <a:ext cx="8202305" cy="3616656"/>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smtClean="0">
                <a:solidFill>
                  <a:srgbClr val="352C2C"/>
                </a:solidFill>
                <a:latin typeface="Arial" panose="020B0604020202020204" pitchFamily="34" charset="0"/>
                <a:cs typeface="Arial" panose="020B0604020202020204" pitchFamily="34" charset="0"/>
              </a:rPr>
              <a:t>(Non-Personnel) Non-personnel </a:t>
            </a:r>
            <a:r>
              <a:rPr lang="en-US" sz="1600" b="1" i="1" dirty="0">
                <a:solidFill>
                  <a:srgbClr val="352C2C"/>
                </a:solidFill>
                <a:latin typeface="Arial" panose="020B0604020202020204" pitchFamily="34" charset="0"/>
                <a:cs typeface="Arial" panose="020B0604020202020204" pitchFamily="34" charset="0"/>
              </a:rPr>
              <a:t>cost to salary </a:t>
            </a:r>
            <a:r>
              <a:rPr lang="en-US" sz="1600" b="1" i="1" dirty="0" smtClean="0">
                <a:solidFill>
                  <a:srgbClr val="352C2C"/>
                </a:solidFill>
                <a:latin typeface="Arial" panose="020B0604020202020204" pitchFamily="34" charset="0"/>
                <a:cs typeface="Arial" panose="020B0604020202020204" pitchFamily="34" charset="0"/>
              </a:rPr>
              <a:t>and benefit, </a:t>
            </a:r>
            <a:r>
              <a:rPr lang="en-US" sz="1600" b="1" i="1" dirty="0">
                <a:solidFill>
                  <a:srgbClr val="352C2C"/>
                </a:solidFill>
                <a:latin typeface="Arial" panose="020B0604020202020204" pitchFamily="34" charset="0"/>
                <a:cs typeface="Arial" panose="020B0604020202020204" pitchFamily="34" charset="0"/>
              </a:rPr>
              <a:t>or contract cost </a:t>
            </a:r>
            <a:r>
              <a:rPr lang="en-US" sz="1600" b="1" i="1" dirty="0" smtClean="0">
                <a:solidFill>
                  <a:srgbClr val="352C2C"/>
                </a:solidFill>
                <a:latin typeface="Arial" panose="020B0604020202020204" pitchFamily="34" charset="0"/>
                <a:cs typeface="Arial" panose="020B0604020202020204" pitchFamily="34" charset="0"/>
              </a:rPr>
              <a:t>ratio, </a:t>
            </a:r>
            <a:r>
              <a:rPr lang="en-US" sz="1600" b="1" i="1" dirty="0">
                <a:solidFill>
                  <a:srgbClr val="352C2C"/>
                </a:solidFill>
                <a:latin typeface="Arial" panose="020B0604020202020204" pitchFamily="34" charset="0"/>
                <a:cs typeface="Arial" panose="020B0604020202020204" pitchFamily="34" charset="0"/>
              </a:rPr>
              <a:t>is unusually </a:t>
            </a:r>
            <a:r>
              <a:rPr lang="en-US" sz="1600" b="1" i="1" dirty="0" smtClean="0">
                <a:solidFill>
                  <a:srgbClr val="352C2C"/>
                </a:solidFill>
                <a:latin typeface="Arial" panose="020B0604020202020204" pitchFamily="34" charset="0"/>
                <a:cs typeface="Arial" panose="020B0604020202020204" pitchFamily="34" charset="0"/>
              </a:rPr>
              <a:t>high.</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smtClean="0">
                <a:solidFill>
                  <a:srgbClr val="352C2C"/>
                </a:solidFill>
                <a:latin typeface="Arial" panose="020B0604020202020204" pitchFamily="34" charset="0"/>
                <a:cs typeface="Arial" panose="020B0604020202020204" pitchFamily="34" charset="0"/>
              </a:rPr>
              <a:t>The </a:t>
            </a:r>
            <a:r>
              <a:rPr lang="en-US" sz="1600" dirty="0">
                <a:solidFill>
                  <a:srgbClr val="352C2C"/>
                </a:solidFill>
                <a:latin typeface="Arial" panose="020B0604020202020204" pitchFamily="34" charset="0"/>
                <a:cs typeface="Arial" panose="020B0604020202020204" pitchFamily="34" charset="0"/>
              </a:rPr>
              <a:t>ratio of direct </a:t>
            </a:r>
            <a:r>
              <a:rPr lang="en-US" sz="1600" dirty="0" smtClean="0">
                <a:solidFill>
                  <a:srgbClr val="352C2C"/>
                </a:solidFill>
                <a:latin typeface="Arial" panose="020B0604020202020204" pitchFamily="34" charset="0"/>
                <a:cs typeface="Arial" panose="020B0604020202020204" pitchFamily="34" charset="0"/>
              </a:rPr>
              <a:t>non-personnel </a:t>
            </a:r>
            <a:r>
              <a:rPr lang="en-US" sz="1600" dirty="0">
                <a:solidFill>
                  <a:srgbClr val="352C2C"/>
                </a:solidFill>
                <a:latin typeface="Arial" panose="020B0604020202020204" pitchFamily="34" charset="0"/>
                <a:cs typeface="Arial" panose="020B0604020202020204" pitchFamily="34" charset="0"/>
              </a:rPr>
              <a:t>cost to personnel cost is </a:t>
            </a:r>
            <a:r>
              <a:rPr lang="en-US" sz="1600" dirty="0" smtClean="0">
                <a:solidFill>
                  <a:srgbClr val="352C2C"/>
                </a:solidFill>
                <a:latin typeface="Arial" panose="020B0604020202020204" pitchFamily="34" charset="0"/>
                <a:cs typeface="Arial" panose="020B0604020202020204" pitchFamily="34" charset="0"/>
              </a:rPr>
              <a:t>unusually high.</a:t>
            </a:r>
          </a:p>
          <a:p>
            <a:pPr marL="285750" indent="-285750">
              <a:buFont typeface="Arial" panose="020B0604020202020204" pitchFamily="34" charset="0"/>
              <a:buChar char="•"/>
            </a:pPr>
            <a:r>
              <a:rPr lang="en-US" sz="1600" b="1" i="1" dirty="0" smtClean="0">
                <a:solidFill>
                  <a:srgbClr val="352C2C"/>
                </a:solidFill>
                <a:latin typeface="Arial" panose="020B0604020202020204" pitchFamily="34" charset="0"/>
                <a:cs typeface="Arial" panose="020B0604020202020204" pitchFamily="34" charset="0"/>
              </a:rPr>
              <a:t>(Direct Support) All professional type basic information</a:t>
            </a:r>
            <a:r>
              <a:rPr lang="en-US" sz="1600" b="1" i="1" dirty="0">
                <a:solidFill>
                  <a:srgbClr val="352C2C"/>
                </a:solidFill>
                <a:latin typeface="Arial" panose="020B0604020202020204" pitchFamily="34" charset="0"/>
                <a:cs typeface="Arial" panose="020B0604020202020204" pitchFamily="34" charset="0"/>
              </a:rPr>
              <a:t>, </a:t>
            </a:r>
            <a:r>
              <a:rPr lang="en-US" sz="1600" b="1" i="1" dirty="0" smtClean="0">
                <a:solidFill>
                  <a:srgbClr val="352C2C"/>
                </a:solidFill>
                <a:latin typeface="Arial" panose="020B0604020202020204" pitchFamily="34" charset="0"/>
                <a:cs typeface="Arial" panose="020B0604020202020204" pitchFamily="34" charset="0"/>
              </a:rPr>
              <a:t>cost, </a:t>
            </a:r>
            <a:r>
              <a:rPr lang="en-US" sz="1600" b="1" i="1" dirty="0">
                <a:solidFill>
                  <a:srgbClr val="352C2C"/>
                </a:solidFill>
                <a:latin typeface="Arial" panose="020B0604020202020204" pitchFamily="34" charset="0"/>
                <a:cs typeface="Arial" panose="020B0604020202020204" pitchFamily="34" charset="0"/>
              </a:rPr>
              <a:t>and </a:t>
            </a:r>
            <a:r>
              <a:rPr lang="en-US" sz="1600" b="1" i="1" dirty="0" smtClean="0">
                <a:solidFill>
                  <a:srgbClr val="352C2C"/>
                </a:solidFill>
                <a:latin typeface="Arial" panose="020B0604020202020204" pitchFamily="34" charset="0"/>
                <a:cs typeface="Arial" panose="020B0604020202020204" pitchFamily="34" charset="0"/>
              </a:rPr>
              <a:t>hours </a:t>
            </a:r>
            <a:r>
              <a:rPr lang="en-US" sz="1600" b="1" i="1" dirty="0">
                <a:solidFill>
                  <a:srgbClr val="352C2C"/>
                </a:solidFill>
                <a:latin typeface="Arial" panose="020B0604020202020204" pitchFamily="34" charset="0"/>
                <a:cs typeface="Arial" panose="020B0604020202020204" pitchFamily="34" charset="0"/>
              </a:rPr>
              <a:t>desk review </a:t>
            </a:r>
            <a:r>
              <a:rPr lang="en-US" sz="1600" b="1" i="1" dirty="0" smtClean="0">
                <a:solidFill>
                  <a:srgbClr val="352C2C"/>
                </a:solidFill>
                <a:latin typeface="Arial" panose="020B0604020202020204" pitchFamily="34" charset="0"/>
                <a:cs typeface="Arial" panose="020B0604020202020204" pitchFamily="34" charset="0"/>
              </a:rPr>
              <a:t>checks.</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Direct support reporting mirrors direct service </a:t>
            </a:r>
            <a:r>
              <a:rPr lang="en-US" sz="1600" dirty="0" smtClean="0">
                <a:solidFill>
                  <a:srgbClr val="352C2C"/>
                </a:solidFill>
                <a:latin typeface="Arial" panose="020B0604020202020204" pitchFamily="34" charset="0"/>
                <a:cs typeface="Arial" panose="020B0604020202020204" pitchFamily="34" charset="0"/>
              </a:rPr>
              <a:t>reporting; consequently, </a:t>
            </a:r>
            <a:r>
              <a:rPr lang="en-US" sz="1600" dirty="0">
                <a:solidFill>
                  <a:srgbClr val="352C2C"/>
                </a:solidFill>
                <a:latin typeface="Arial" panose="020B0604020202020204" pitchFamily="34" charset="0"/>
                <a:cs typeface="Arial" panose="020B0604020202020204" pitchFamily="34" charset="0"/>
              </a:rPr>
              <a:t>the same edit checks are applicable</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(Direct Support)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Ratio </a:t>
            </a: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of WIMCR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Direct Support </a:t>
            </a: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Hours to total paid hours is below required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threshold.</a:t>
            </a:r>
            <a:endParaRPr lang="en-US" sz="1600"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In order to qualify as a direct support provider, an individual must spend at least </a:t>
            </a:r>
            <a:r>
              <a:rPr lang="en-US" sz="1600" dirty="0" smtClean="0">
                <a:solidFill>
                  <a:srgbClr val="352C2C"/>
                </a:solidFill>
                <a:latin typeface="Arial" panose="020B0604020202020204" pitchFamily="34" charset="0"/>
                <a:cs typeface="Arial" panose="020B0604020202020204" pitchFamily="34" charset="0"/>
              </a:rPr>
              <a:t>25 percent </a:t>
            </a:r>
            <a:r>
              <a:rPr lang="en-US" sz="1600" dirty="0">
                <a:solidFill>
                  <a:srgbClr val="352C2C"/>
                </a:solidFill>
                <a:latin typeface="Arial" panose="020B0604020202020204" pitchFamily="34" charset="0"/>
                <a:cs typeface="Arial" panose="020B0604020202020204" pitchFamily="34" charset="0"/>
              </a:rPr>
              <a:t>of </a:t>
            </a:r>
            <a:r>
              <a:rPr lang="en-US" sz="1600" dirty="0" smtClean="0">
                <a:solidFill>
                  <a:srgbClr val="352C2C"/>
                </a:solidFill>
                <a:latin typeface="Arial" panose="020B0604020202020204" pitchFamily="34" charset="0"/>
                <a:cs typeface="Arial" panose="020B0604020202020204" pitchFamily="34" charset="0"/>
              </a:rPr>
              <a:t>his or her </a:t>
            </a:r>
            <a:r>
              <a:rPr lang="en-US" sz="1600" dirty="0">
                <a:solidFill>
                  <a:srgbClr val="352C2C"/>
                </a:solidFill>
                <a:latin typeface="Arial" panose="020B0604020202020204" pitchFamily="34" charset="0"/>
                <a:cs typeface="Arial" panose="020B0604020202020204" pitchFamily="34" charset="0"/>
              </a:rPr>
              <a:t>paid hours on WIMCR direct support activities. </a:t>
            </a:r>
          </a:p>
          <a:p>
            <a:pPr lvl="1"/>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4188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829047" y="4119235"/>
            <a:ext cx="6857753" cy="1692943"/>
          </a:xfrm>
          <a:prstGeom prst="rect">
            <a:avLst/>
          </a:prstGeom>
        </p:spPr>
      </p:pic>
      <p:pic>
        <p:nvPicPr>
          <p:cNvPr id="11" name="Picture 10"/>
          <p:cNvPicPr>
            <a:picLocks noChangeAspect="1"/>
          </p:cNvPicPr>
          <p:nvPr/>
        </p:nvPicPr>
        <p:blipFill>
          <a:blip r:embed="rId4"/>
          <a:stretch>
            <a:fillRect/>
          </a:stretch>
        </p:blipFill>
        <p:spPr>
          <a:xfrm>
            <a:off x="560058" y="2709951"/>
            <a:ext cx="4339488" cy="1290280"/>
          </a:xfrm>
          <a:prstGeom prst="rect">
            <a:avLst/>
          </a:prstGeom>
        </p:spPr>
      </p:pic>
      <p:sp>
        <p:nvSpPr>
          <p:cNvPr id="2" name="Content Placeholder 1"/>
          <p:cNvSpPr>
            <a:spLocks noGrp="1"/>
          </p:cNvSpPr>
          <p:nvPr>
            <p:ph idx="1"/>
          </p:nvPr>
        </p:nvSpPr>
        <p:spPr/>
        <p:txBody>
          <a:bodyPr/>
          <a:lstStyle/>
          <a:p>
            <a:pPr marL="0" indent="0">
              <a:buNone/>
            </a:pPr>
            <a:r>
              <a:rPr lang="en-US" dirty="0" smtClean="0"/>
              <a:t>Direct Service Summary: Once the data has been entered for the Direct Service and Support, a summary of these costs can be viewed by clicking on the Direct Service Summary box.</a:t>
            </a:r>
          </a:p>
        </p:txBody>
      </p:sp>
      <p:sp>
        <p:nvSpPr>
          <p:cNvPr id="13"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14" name="Slide Number Placeholder 4"/>
          <p:cNvSpPr>
            <a:spLocks noGrp="1"/>
          </p:cNvSpPr>
          <p:nvPr>
            <p:ph type="sldNum" sz="quarter" idx="12"/>
          </p:nvPr>
        </p:nvSpPr>
        <p:spPr/>
        <p:txBody>
          <a:bodyPr/>
          <a:lstStyle/>
          <a:p>
            <a:fld id="{A3C03B1A-2FF6-49E8-A9D8-42DBFE31E9E4}" type="slidenum">
              <a:rPr lang="en-US" smtClean="0"/>
              <a:pPr/>
              <a:t>72</a:t>
            </a:fld>
            <a:endParaRPr lang="en-US" dirty="0"/>
          </a:p>
        </p:txBody>
      </p:sp>
      <p:sp>
        <p:nvSpPr>
          <p:cNvPr id="12" name="Title 1"/>
          <p:cNvSpPr>
            <a:spLocks noGrp="1"/>
          </p:cNvSpPr>
          <p:nvPr>
            <p:ph type="title"/>
          </p:nvPr>
        </p:nvSpPr>
        <p:spPr/>
        <p:txBody>
          <a:bodyPr/>
          <a:lstStyle/>
          <a:p>
            <a:r>
              <a:rPr lang="en-US" smtClean="0"/>
              <a:t>WIMCR Direct Service Summary</a:t>
            </a:r>
            <a:endParaRPr lang="en-US" dirty="0"/>
          </a:p>
        </p:txBody>
      </p:sp>
      <p:cxnSp>
        <p:nvCxnSpPr>
          <p:cNvPr id="21" name="Elbow Connector 20"/>
          <p:cNvCxnSpPr/>
          <p:nvPr/>
        </p:nvCxnSpPr>
        <p:spPr>
          <a:xfrm rot="16200000" flipH="1">
            <a:off x="1120969" y="4436651"/>
            <a:ext cx="1144500" cy="271659"/>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56280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73</a:t>
            </a:fld>
            <a:endParaRPr lang="en-US" dirty="0"/>
          </a:p>
        </p:txBody>
      </p:sp>
      <p:sp>
        <p:nvSpPr>
          <p:cNvPr id="7" name="Title 1"/>
          <p:cNvSpPr>
            <a:spLocks noGrp="1"/>
          </p:cNvSpPr>
          <p:nvPr>
            <p:ph type="title"/>
          </p:nvPr>
        </p:nvSpPr>
        <p:spPr/>
        <p:txBody>
          <a:bodyPr/>
          <a:lstStyle/>
          <a:p>
            <a:r>
              <a:rPr lang="en-US" smtClean="0"/>
              <a:t>Supplemental Direct Service Information</a:t>
            </a:r>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04825" y="1771650"/>
            <a:ext cx="7997825" cy="2971800"/>
          </a:xfrm>
          <a:prstGeom prst="rect">
            <a:avLst/>
          </a:prstGeom>
        </p:spPr>
      </p:pic>
      <p:pic>
        <p:nvPicPr>
          <p:cNvPr id="8" name="Picture 7"/>
          <p:cNvPicPr>
            <a:picLocks noChangeAspect="1"/>
          </p:cNvPicPr>
          <p:nvPr/>
        </p:nvPicPr>
        <p:blipFill>
          <a:blip r:embed="rId3"/>
          <a:stretch>
            <a:fillRect/>
          </a:stretch>
        </p:blipFill>
        <p:spPr>
          <a:xfrm>
            <a:off x="559476" y="3638550"/>
            <a:ext cx="7728784" cy="1440080"/>
          </a:xfrm>
          <a:prstGeom prst="rect">
            <a:avLst/>
          </a:prstGeom>
        </p:spPr>
      </p:pic>
    </p:spTree>
    <p:extLst>
      <p:ext uri="{BB962C8B-B14F-4D97-AF65-F5344CB8AC3E}">
        <p14:creationId xmlns:p14="http://schemas.microsoft.com/office/powerpoint/2010/main" val="38386304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Due to the unique structure of each individual CCS/WIMCR program, there is a need for supplemental information relating to several CCS/WIMCR programs.</a:t>
            </a:r>
          </a:p>
          <a:p>
            <a:r>
              <a:rPr lang="en-US" dirty="0" smtClean="0"/>
              <a:t>Each agency will see only the supplemental report screens associated with WIMCR programs that they are providing. </a:t>
            </a:r>
          </a:p>
          <a:p>
            <a:r>
              <a:rPr lang="en-US" dirty="0" smtClean="0"/>
              <a:t>It is possible for an agency to not have access to any supplemental reports.</a:t>
            </a:r>
          </a:p>
        </p:txBody>
      </p:sp>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A3C03B1A-2FF6-49E8-A9D8-42DBFE31E9E4}" type="slidenum">
              <a:rPr lang="en-US" smtClean="0"/>
              <a:pPr/>
              <a:t>74</a:t>
            </a:fld>
            <a:endParaRPr lang="en-US" dirty="0"/>
          </a:p>
        </p:txBody>
      </p:sp>
      <p:sp>
        <p:nvSpPr>
          <p:cNvPr id="7" name="Title 1"/>
          <p:cNvSpPr>
            <a:spLocks noGrp="1"/>
          </p:cNvSpPr>
          <p:nvPr>
            <p:ph type="title"/>
          </p:nvPr>
        </p:nvSpPr>
        <p:spPr/>
        <p:txBody>
          <a:bodyPr>
            <a:normAutofit fontScale="90000"/>
          </a:bodyPr>
          <a:lstStyle/>
          <a:p>
            <a:r>
              <a:rPr lang="en-US" smtClean="0"/>
              <a:t>Supplemental Direct Service Information —</a:t>
            </a:r>
            <a:br>
              <a:rPr lang="en-US" smtClean="0"/>
            </a:br>
            <a:r>
              <a:rPr lang="en-US" smtClean="0"/>
              <a:t>Purpose</a:t>
            </a:r>
            <a:endParaRPr lang="en-US" dirty="0"/>
          </a:p>
        </p:txBody>
      </p:sp>
    </p:spTree>
    <p:extLst>
      <p:ext uri="{BB962C8B-B14F-4D97-AF65-F5344CB8AC3E}">
        <p14:creationId xmlns:p14="http://schemas.microsoft.com/office/powerpoint/2010/main" val="3682127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Group Services Hours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fields</a:t>
            </a:r>
            <a:endParaRPr lang="en-US" dirty="0" smtClean="0"/>
          </a:p>
          <a:p>
            <a:pPr lvl="1"/>
            <a:r>
              <a:rPr lang="en-US" b="1" dirty="0" smtClean="0"/>
              <a:t>Direct Hours (Prepopulated)</a:t>
            </a:r>
            <a:r>
              <a:rPr lang="en-US" dirty="0" smtClean="0"/>
              <a:t>: </a:t>
            </a:r>
            <a:r>
              <a:rPr lang="en-US" dirty="0"/>
              <a:t>h</a:t>
            </a:r>
            <a:r>
              <a:rPr lang="en-US" dirty="0" smtClean="0"/>
              <a:t>ours providing direct medical WIMCR services, inclusive of Group and Individual services</a:t>
            </a:r>
          </a:p>
          <a:p>
            <a:pPr lvl="1"/>
            <a:r>
              <a:rPr lang="en-US" b="1" dirty="0" smtClean="0"/>
              <a:t>Group Services Hours (Open Field — Data Entered by Provider if Applicable): </a:t>
            </a:r>
            <a:r>
              <a:rPr lang="en-US" dirty="0" smtClean="0"/>
              <a:t>total hours corresponding to each WIMCR Program and Professional Type providing a WIMCR medical service to a group of clients</a:t>
            </a:r>
          </a:p>
          <a:p>
            <a:pPr lvl="1"/>
            <a:r>
              <a:rPr lang="en-US" b="1" dirty="0" smtClean="0"/>
              <a:t>Individual Services Hours (Prepopulated): </a:t>
            </a:r>
            <a:r>
              <a:rPr lang="en-US" dirty="0" smtClean="0"/>
              <a:t>hours corresponding to WIMCR Program/Professional Type for services in an individual setting</a:t>
            </a:r>
          </a:p>
          <a:p>
            <a:endParaRPr lang="en-US" dirty="0"/>
          </a:p>
        </p:txBody>
      </p:sp>
      <p:sp>
        <p:nvSpPr>
          <p:cNvPr id="7"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75</a:t>
            </a:fld>
            <a:endParaRPr lang="en-US" dirty="0"/>
          </a:p>
        </p:txBody>
      </p:sp>
      <p:sp>
        <p:nvSpPr>
          <p:cNvPr id="2" name="Title 1"/>
          <p:cNvSpPr>
            <a:spLocks noGrp="1"/>
          </p:cNvSpPr>
          <p:nvPr>
            <p:ph type="title"/>
          </p:nvPr>
        </p:nvSpPr>
        <p:spPr/>
        <p:txBody>
          <a:bodyPr>
            <a:normAutofit fontScale="90000"/>
          </a:bodyPr>
          <a:lstStyle/>
          <a:p>
            <a:r>
              <a:rPr lang="en-US" smtClean="0"/>
              <a:t>Supplemental Direct Service Information —CCS/WIMCR Group Services </a:t>
            </a:r>
            <a:endParaRPr lang="en-US" dirty="0"/>
          </a:p>
        </p:txBody>
      </p:sp>
      <p:pic>
        <p:nvPicPr>
          <p:cNvPr id="10" name="Picture 9"/>
          <p:cNvPicPr>
            <a:picLocks noChangeAspect="1"/>
          </p:cNvPicPr>
          <p:nvPr/>
        </p:nvPicPr>
        <p:blipFill>
          <a:blip r:embed="rId2"/>
          <a:stretch>
            <a:fillRect/>
          </a:stretch>
        </p:blipFill>
        <p:spPr>
          <a:xfrm>
            <a:off x="2121273" y="1663982"/>
            <a:ext cx="5031105" cy="1323975"/>
          </a:xfrm>
          <a:prstGeom prst="rect">
            <a:avLst/>
          </a:prstGeom>
        </p:spPr>
      </p:pic>
    </p:spTree>
    <p:extLst>
      <p:ext uri="{BB962C8B-B14F-4D97-AF65-F5344CB8AC3E}">
        <p14:creationId xmlns:p14="http://schemas.microsoft.com/office/powerpoint/2010/main" val="20734461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b="1" dirty="0" smtClean="0"/>
              <a:t>Group Services Participants screen</a:t>
            </a:r>
          </a:p>
          <a:p>
            <a:pPr marL="457200" lvl="1" indent="0">
              <a:buNone/>
            </a:pPr>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a:p>
            <a:r>
              <a:rPr lang="en-US" b="1" dirty="0" smtClean="0"/>
              <a:t>Data fields</a:t>
            </a:r>
          </a:p>
          <a:p>
            <a:pPr lvl="1"/>
            <a:r>
              <a:rPr lang="en-US" b="1" dirty="0" smtClean="0"/>
              <a:t>Billable Units (Prepopulated):</a:t>
            </a:r>
            <a:r>
              <a:rPr lang="en-US" dirty="0" smtClean="0"/>
              <a:t> </a:t>
            </a:r>
            <a:r>
              <a:rPr lang="en-US" dirty="0"/>
              <a:t>i</a:t>
            </a:r>
            <a:r>
              <a:rPr lang="en-US" dirty="0" smtClean="0"/>
              <a:t>ncrements in which Medicaid is billed (e.g., 1-hour unit, 15 minute increment, etc.)</a:t>
            </a:r>
          </a:p>
          <a:p>
            <a:pPr lvl="1"/>
            <a:r>
              <a:rPr lang="en-US" b="1" dirty="0" smtClean="0"/>
              <a:t>Group Services Units (Prepopulated): </a:t>
            </a:r>
            <a:r>
              <a:rPr lang="en-US" dirty="0" smtClean="0"/>
              <a:t>prepopulated conversion from total hours reported to total number of units of service provided</a:t>
            </a:r>
          </a:p>
          <a:p>
            <a:pPr lvl="1"/>
            <a:r>
              <a:rPr lang="en-US" b="1" dirty="0" smtClean="0"/>
              <a:t>Duplicated Participant Count (Open Field): </a:t>
            </a:r>
            <a:r>
              <a:rPr lang="en-US" dirty="0" smtClean="0"/>
              <a:t>total duplicated number of participants attending all Group Services Units</a:t>
            </a:r>
          </a:p>
          <a:p>
            <a:pPr lvl="1"/>
            <a:r>
              <a:rPr lang="en-US" b="1" dirty="0" smtClean="0"/>
              <a:t>Average Participants Per Unit (Prepopulated): </a:t>
            </a:r>
            <a:r>
              <a:rPr lang="en-US" dirty="0"/>
              <a:t>D</a:t>
            </a:r>
            <a:r>
              <a:rPr lang="en-US" dirty="0" smtClean="0"/>
              <a:t>uplicated Participant Count ÷ Group Services Units</a:t>
            </a:r>
          </a:p>
          <a:p>
            <a:pPr lvl="2"/>
            <a:endParaRPr lang="en-US" dirty="0" smtClean="0"/>
          </a:p>
          <a:p>
            <a:pPr lvl="1"/>
            <a:endParaRPr lang="en-US" dirty="0" smtClean="0"/>
          </a:p>
          <a:p>
            <a:endParaRPr lang="en-US" dirty="0"/>
          </a:p>
        </p:txBody>
      </p:sp>
      <p:sp>
        <p:nvSpPr>
          <p:cNvPr id="7"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76</a:t>
            </a:fld>
            <a:endParaRPr lang="en-US" dirty="0"/>
          </a:p>
        </p:txBody>
      </p:sp>
      <p:sp>
        <p:nvSpPr>
          <p:cNvPr id="2" name="Title 1"/>
          <p:cNvSpPr>
            <a:spLocks noGrp="1"/>
          </p:cNvSpPr>
          <p:nvPr>
            <p:ph type="title"/>
          </p:nvPr>
        </p:nvSpPr>
        <p:spPr/>
        <p:txBody>
          <a:bodyPr/>
          <a:lstStyle/>
          <a:p>
            <a:r>
              <a:rPr lang="en-US" smtClean="0"/>
              <a:t>Supplemental Direct Service Info - Group</a:t>
            </a:r>
            <a:endParaRPr lang="en-US" dirty="0"/>
          </a:p>
        </p:txBody>
      </p:sp>
      <p:pic>
        <p:nvPicPr>
          <p:cNvPr id="3" name="Picture 2"/>
          <p:cNvPicPr>
            <a:picLocks noChangeAspect="1"/>
          </p:cNvPicPr>
          <p:nvPr/>
        </p:nvPicPr>
        <p:blipFill>
          <a:blip r:embed="rId2"/>
          <a:stretch>
            <a:fillRect/>
          </a:stretch>
        </p:blipFill>
        <p:spPr>
          <a:xfrm>
            <a:off x="2244681" y="1831540"/>
            <a:ext cx="4654638" cy="1392414"/>
          </a:xfrm>
          <a:prstGeom prst="rect">
            <a:avLst/>
          </a:prstGeom>
        </p:spPr>
      </p:pic>
    </p:spTree>
    <p:extLst>
      <p:ext uri="{BB962C8B-B14F-4D97-AF65-F5344CB8AC3E}">
        <p14:creationId xmlns:p14="http://schemas.microsoft.com/office/powerpoint/2010/main" val="11321354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A3C03B1A-2FF6-49E8-A9D8-42DBFE31E9E4}" type="slidenum">
              <a:rPr lang="en-US" smtClean="0"/>
              <a:pPr/>
              <a:t>77</a:t>
            </a:fld>
            <a:endParaRPr lang="en-US" dirty="0"/>
          </a:p>
        </p:txBody>
      </p:sp>
      <p:sp>
        <p:nvSpPr>
          <p:cNvPr id="7" name="Title 1"/>
          <p:cNvSpPr>
            <a:spLocks noGrp="1"/>
          </p:cNvSpPr>
          <p:nvPr>
            <p:ph type="title"/>
          </p:nvPr>
        </p:nvSpPr>
        <p:spPr/>
        <p:txBody>
          <a:bodyPr>
            <a:normAutofit fontScale="90000"/>
          </a:bodyPr>
          <a:lstStyle/>
          <a:p>
            <a:r>
              <a:rPr lang="en-US" dirty="0" smtClean="0"/>
              <a:t>Supplemental Direct Service Info, Group Services: Desk Review</a:t>
            </a:r>
            <a:endParaRPr lang="en-US" dirty="0"/>
          </a:p>
        </p:txBody>
      </p:sp>
      <p:sp>
        <p:nvSpPr>
          <p:cNvPr id="5" name="Rounded Rectangle 4"/>
          <p:cNvSpPr/>
          <p:nvPr/>
        </p:nvSpPr>
        <p:spPr>
          <a:xfrm>
            <a:off x="484495" y="2122938"/>
            <a:ext cx="8202305" cy="3249162"/>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a:solidFill>
                  <a:srgbClr val="352C2C"/>
                </a:solidFill>
                <a:latin typeface="Arial" panose="020B0604020202020204" pitchFamily="34" charset="0"/>
                <a:ea typeface="Calibri" panose="020F0502020204030204" pitchFamily="34" charset="0"/>
                <a:cs typeface="Arial" panose="020B0604020202020204" pitchFamily="34" charset="0"/>
              </a:rPr>
              <a:t>Group service hours </a:t>
            </a:r>
            <a:r>
              <a:rPr lang="en-US" sz="1600" b="1" i="1" dirty="0" smtClean="0">
                <a:solidFill>
                  <a:srgbClr val="352C2C"/>
                </a:solidFill>
                <a:latin typeface="Arial" panose="020B0604020202020204" pitchFamily="34" charset="0"/>
                <a:ea typeface="Calibri" panose="020F0502020204030204" pitchFamily="34" charset="0"/>
                <a:cs typeface="Arial" panose="020B0604020202020204" pitchFamily="34" charset="0"/>
              </a:rPr>
              <a:t>exceed direct hours.</a:t>
            </a:r>
            <a:endParaRPr lang="en-US" sz="16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74320" lvl="1"/>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Group service hours </a:t>
            </a:r>
            <a:r>
              <a:rPr lang="en-US" sz="1600" dirty="0" smtClean="0">
                <a:solidFill>
                  <a:srgbClr val="352C2C"/>
                </a:solidFill>
                <a:latin typeface="Arial" panose="020B0604020202020204" pitchFamily="34" charset="0"/>
                <a:ea typeface="Calibri" panose="020F0502020204030204" pitchFamily="34" charset="0"/>
                <a:cs typeface="Arial" panose="020B0604020202020204" pitchFamily="34" charset="0"/>
              </a:rPr>
              <a:t>exceed direct </a:t>
            </a:r>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hours for </a:t>
            </a:r>
            <a:r>
              <a:rPr lang="en-US" sz="1600" dirty="0" smtClean="0">
                <a:solidFill>
                  <a:srgbClr val="352C2C"/>
                </a:solidFill>
                <a:latin typeface="Arial" panose="020B0604020202020204" pitchFamily="34" charset="0"/>
                <a:ea typeface="Calibri" panose="020F0502020204030204" pitchFamily="34" charset="0"/>
                <a:cs typeface="Arial" panose="020B0604020202020204" pitchFamily="34" charset="0"/>
              </a:rPr>
              <a:t>a </a:t>
            </a:r>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professional type</a:t>
            </a:r>
            <a:r>
              <a:rPr lang="en-US" sz="1600" dirty="0" smtClean="0">
                <a:solidFill>
                  <a:srgbClr val="352C2C"/>
                </a:solidFill>
                <a:latin typeface="Arial" panose="020B0604020202020204" pitchFamily="34" charset="0"/>
                <a:ea typeface="Calibri" panose="020F0502020204030204" pitchFamily="34" charset="0"/>
                <a:cs typeface="Arial" panose="020B0604020202020204" pitchFamily="34" charset="0"/>
              </a:rPr>
              <a:t>.</a:t>
            </a:r>
            <a:endParaRPr lang="en-US" sz="16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ea typeface="Calibri" panose="020F0502020204030204" pitchFamily="34" charset="0"/>
                <a:cs typeface="Arial" panose="020B0604020202020204" pitchFamily="34" charset="0"/>
              </a:rPr>
              <a:t>Paid claims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ea typeface="Calibri" panose="020F0502020204030204" pitchFamily="34" charset="0"/>
                <a:cs typeface="Arial" panose="020B0604020202020204" pitchFamily="34" charset="0"/>
              </a:rPr>
              <a:t>exceed group </a:t>
            </a: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ea typeface="Calibri" panose="020F0502020204030204" pitchFamily="34" charset="0"/>
                <a:cs typeface="Arial" panose="020B0604020202020204" pitchFamily="34" charset="0"/>
              </a:rPr>
              <a:t>services hours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ea typeface="Calibri" panose="020F0502020204030204" pitchFamily="34" charset="0"/>
                <a:cs typeface="Arial" panose="020B0604020202020204" pitchFamily="34" charset="0"/>
              </a:rPr>
              <a:t>reported.</a:t>
            </a:r>
            <a:endParaRPr lang="en-US" sz="16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74320" lvl="1"/>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Medicaid paid claims (converted to hours) exceed WIMCR direct hours for </a:t>
            </a:r>
            <a:r>
              <a:rPr lang="en-US" sz="1600" dirty="0" smtClean="0">
                <a:solidFill>
                  <a:srgbClr val="352C2C"/>
                </a:solidFill>
                <a:latin typeface="Arial" panose="020B0604020202020204" pitchFamily="34" charset="0"/>
                <a:ea typeface="Calibri" panose="020F0502020204030204" pitchFamily="34" charset="0"/>
                <a:cs typeface="Arial" panose="020B0604020202020204" pitchFamily="34" charset="0"/>
              </a:rPr>
              <a:t>staff </a:t>
            </a:r>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providing </a:t>
            </a:r>
            <a:r>
              <a:rPr lang="en-US" sz="1600" dirty="0" smtClean="0">
                <a:solidFill>
                  <a:srgbClr val="352C2C"/>
                </a:solidFill>
                <a:latin typeface="Arial" panose="020B0604020202020204" pitchFamily="34" charset="0"/>
                <a:ea typeface="Calibri" panose="020F0502020204030204" pitchFamily="34" charset="0"/>
                <a:cs typeface="Arial" panose="020B0604020202020204" pitchFamily="34" charset="0"/>
              </a:rPr>
              <a:t>group services within a specific WIMCR program.</a:t>
            </a:r>
            <a:endParaRPr lang="en-US" sz="16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ea typeface="Calibri" panose="020F0502020204030204" pitchFamily="34" charset="0"/>
                <a:cs typeface="Arial" panose="020B0604020202020204" pitchFamily="34" charset="0"/>
              </a:rPr>
              <a:t>Average participants per unit less than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ea typeface="Calibri" panose="020F0502020204030204" pitchFamily="34" charset="0"/>
                <a:cs typeface="Arial" panose="020B0604020202020204" pitchFamily="34" charset="0"/>
              </a:rPr>
              <a:t>two.</a:t>
            </a:r>
            <a:endParaRPr lang="en-US" sz="16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74320" lvl="1"/>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By definition, group services require a </a:t>
            </a:r>
            <a:r>
              <a:rPr lang="en-US" sz="1600" dirty="0" smtClean="0">
                <a:solidFill>
                  <a:srgbClr val="352C2C"/>
                </a:solidFill>
                <a:latin typeface="Arial" panose="020B0604020202020204" pitchFamily="34" charset="0"/>
                <a:ea typeface="Calibri" panose="020F0502020204030204" pitchFamily="34" charset="0"/>
                <a:cs typeface="Arial" panose="020B0604020202020204" pitchFamily="34" charset="0"/>
              </a:rPr>
              <a:t>minimum of </a:t>
            </a:r>
            <a:r>
              <a:rPr lang="en-US" sz="1600" dirty="0">
                <a:solidFill>
                  <a:srgbClr val="352C2C"/>
                </a:solidFill>
                <a:latin typeface="Arial" panose="020B0604020202020204" pitchFamily="34" charset="0"/>
                <a:ea typeface="Calibri" panose="020F0502020204030204" pitchFamily="34" charset="0"/>
                <a:cs typeface="Arial" panose="020B0604020202020204" pitchFamily="34" charset="0"/>
              </a:rPr>
              <a:t>two participants. Services provided to a single individual cannot be billed as a group service. </a:t>
            </a:r>
          </a:p>
          <a:p>
            <a:pPr lvl="1"/>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007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Additional Supplemental Direct Service Information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Additional Supplemental Information screens</a:t>
            </a:r>
            <a:r>
              <a:rPr lang="en-US" dirty="0" smtClean="0"/>
              <a:t>: will appear if an agency reports prenatal care coordination (PNCC), personal care (PC) nursing services, or home health (HH)</a:t>
            </a:r>
          </a:p>
          <a:p>
            <a:r>
              <a:rPr lang="en-US" b="1" dirty="0" smtClean="0"/>
              <a:t>Data fields</a:t>
            </a:r>
          </a:p>
          <a:p>
            <a:pPr lvl="1"/>
            <a:r>
              <a:rPr lang="en-US" b="1" dirty="0" smtClean="0"/>
              <a:t>Hours (Prepopulated): </a:t>
            </a:r>
            <a:r>
              <a:rPr lang="en-US" dirty="0" smtClean="0"/>
              <a:t>hours providing direct medical WIMCR services</a:t>
            </a:r>
          </a:p>
          <a:p>
            <a:pPr lvl="1"/>
            <a:r>
              <a:rPr lang="en-US" b="1" dirty="0" smtClean="0"/>
              <a:t>Visits (Open Field): </a:t>
            </a:r>
            <a:r>
              <a:rPr lang="en-US" dirty="0" smtClean="0"/>
              <a:t>total number of units of service (measured in individual visits) provided to PNCC/PC/HH clients during previously reported PNCC/PC/HH hours.</a:t>
            </a:r>
          </a:p>
          <a:p>
            <a:pPr lvl="1"/>
            <a:r>
              <a:rPr lang="en-US" b="1" dirty="0" smtClean="0"/>
              <a:t>Conversion Factor (Prepopulated): </a:t>
            </a:r>
            <a:r>
              <a:rPr lang="en-US" dirty="0" smtClean="0"/>
              <a:t>hours ÷ visits</a:t>
            </a:r>
          </a:p>
          <a:p>
            <a:endParaRPr lang="en-US" dirty="0" smtClean="0"/>
          </a:p>
          <a:p>
            <a:pPr lvl="1"/>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4" name="Slide Number Placeholder 3"/>
          <p:cNvSpPr>
            <a:spLocks noGrp="1"/>
          </p:cNvSpPr>
          <p:nvPr>
            <p:ph type="sldNum" sz="quarter" idx="12"/>
          </p:nvPr>
        </p:nvSpPr>
        <p:spPr/>
        <p:txBody>
          <a:bodyPr/>
          <a:lstStyle/>
          <a:p>
            <a:fld id="{F7C12BC4-994B-473A-871F-46235A85AC2B}" type="slidenum">
              <a:rPr lang="en-US" smtClean="0"/>
              <a:pPr/>
              <a:t>78</a:t>
            </a:fld>
            <a:endParaRPr lang="en-US" dirty="0"/>
          </a:p>
        </p:txBody>
      </p:sp>
      <p:sp>
        <p:nvSpPr>
          <p:cNvPr id="5" name="Title 4"/>
          <p:cNvSpPr>
            <a:spLocks noGrp="1"/>
          </p:cNvSpPr>
          <p:nvPr>
            <p:ph type="title"/>
          </p:nvPr>
        </p:nvSpPr>
        <p:spPr/>
        <p:txBody>
          <a:bodyPr/>
          <a:lstStyle/>
          <a:p>
            <a:r>
              <a:rPr lang="en-US" smtClean="0"/>
              <a:t>Additional Supplemental Direct Service Info</a:t>
            </a:r>
            <a:endParaRPr lang="en-US" dirty="0"/>
          </a:p>
        </p:txBody>
      </p:sp>
      <p:pic>
        <p:nvPicPr>
          <p:cNvPr id="10" name="Picture 9"/>
          <p:cNvPicPr>
            <a:picLocks noChangeAspect="1"/>
          </p:cNvPicPr>
          <p:nvPr/>
        </p:nvPicPr>
        <p:blipFill>
          <a:blip r:embed="rId2"/>
          <a:stretch>
            <a:fillRect/>
          </a:stretch>
        </p:blipFill>
        <p:spPr>
          <a:xfrm>
            <a:off x="2509837" y="1862602"/>
            <a:ext cx="4253979" cy="1361896"/>
          </a:xfrm>
          <a:prstGeom prst="rect">
            <a:avLst/>
          </a:prstGeom>
        </p:spPr>
      </p:pic>
    </p:spTree>
    <p:extLst>
      <p:ext uri="{BB962C8B-B14F-4D97-AF65-F5344CB8AC3E}">
        <p14:creationId xmlns:p14="http://schemas.microsoft.com/office/powerpoint/2010/main" val="32620382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6" name="Slide Number Placeholder 4"/>
          <p:cNvSpPr>
            <a:spLocks noGrp="1"/>
          </p:cNvSpPr>
          <p:nvPr>
            <p:ph type="sldNum" sz="quarter" idx="12"/>
          </p:nvPr>
        </p:nvSpPr>
        <p:spPr/>
        <p:txBody>
          <a:bodyPr/>
          <a:lstStyle/>
          <a:p>
            <a:fld id="{A3C03B1A-2FF6-49E8-A9D8-42DBFE31E9E4}" type="slidenum">
              <a:rPr lang="en-US" smtClean="0"/>
              <a:pPr/>
              <a:t>79</a:t>
            </a:fld>
            <a:endParaRPr lang="en-US" dirty="0"/>
          </a:p>
        </p:txBody>
      </p:sp>
      <p:sp>
        <p:nvSpPr>
          <p:cNvPr id="7" name="Title 1"/>
          <p:cNvSpPr>
            <a:spLocks noGrp="1"/>
          </p:cNvSpPr>
          <p:nvPr>
            <p:ph type="title"/>
          </p:nvPr>
        </p:nvSpPr>
        <p:spPr/>
        <p:txBody>
          <a:bodyPr>
            <a:normAutofit fontScale="90000"/>
          </a:bodyPr>
          <a:lstStyle/>
          <a:p>
            <a:r>
              <a:rPr lang="en-US" dirty="0" smtClean="0"/>
              <a:t>Additional Supplemental Direct Service Info: Desk Review</a:t>
            </a:r>
            <a:endParaRPr lang="en-US" dirty="0"/>
          </a:p>
        </p:txBody>
      </p:sp>
      <p:sp>
        <p:nvSpPr>
          <p:cNvPr id="5" name="Rounded Rectangle 4"/>
          <p:cNvSpPr/>
          <p:nvPr/>
        </p:nvSpPr>
        <p:spPr>
          <a:xfrm>
            <a:off x="484494" y="2227713"/>
            <a:ext cx="8202305" cy="3249162"/>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a:solidFill>
                  <a:srgbClr val="352C2C"/>
                </a:solidFill>
                <a:latin typeface="Arial" panose="020B0604020202020204" pitchFamily="34" charset="0"/>
                <a:cs typeface="Arial" panose="020B0604020202020204" pitchFamily="34" charset="0"/>
              </a:rPr>
              <a:t>(PNCC only) Hours reported for PNCC visits exceed total PNCC </a:t>
            </a:r>
            <a:r>
              <a:rPr lang="en-US" sz="1600" b="1" i="1" dirty="0" smtClean="0">
                <a:solidFill>
                  <a:srgbClr val="352C2C"/>
                </a:solidFill>
                <a:latin typeface="Arial" panose="020B0604020202020204" pitchFamily="34" charset="0"/>
                <a:cs typeface="Arial" panose="020B0604020202020204" pitchFamily="34" charset="0"/>
              </a:rPr>
              <a:t>hours.</a:t>
            </a:r>
            <a:endParaRPr lang="en-US" sz="1600" i="1"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Total hours allocated to specific PNCC services </a:t>
            </a:r>
            <a:r>
              <a:rPr lang="en-US" sz="1600" dirty="0" smtClean="0">
                <a:solidFill>
                  <a:srgbClr val="352C2C"/>
                </a:solidFill>
                <a:latin typeface="Arial" panose="020B0604020202020204" pitchFamily="34" charset="0"/>
                <a:cs typeface="Arial" panose="020B0604020202020204" pitchFamily="34" charset="0"/>
              </a:rPr>
              <a:t>exceed </a:t>
            </a:r>
            <a:r>
              <a:rPr lang="en-US" sz="1600" dirty="0">
                <a:solidFill>
                  <a:srgbClr val="352C2C"/>
                </a:solidFill>
                <a:latin typeface="Arial" panose="020B0604020202020204" pitchFamily="34" charset="0"/>
                <a:cs typeface="Arial" panose="020B0604020202020204" pitchFamily="34" charset="0"/>
              </a:rPr>
              <a:t>WIMCR direct PNCC hours</a:t>
            </a:r>
            <a:r>
              <a:rPr lang="en-US" sz="1600" dirty="0" smtClean="0">
                <a:solidFill>
                  <a:srgbClr val="352C2C"/>
                </a:solidFill>
                <a:latin typeface="Arial" panose="020B0604020202020204" pitchFamily="34" charset="0"/>
                <a:cs typeface="Arial" panose="020B0604020202020204" pitchFamily="34" charset="0"/>
              </a:rPr>
              <a:t>.</a:t>
            </a:r>
            <a:r>
              <a:rPr lang="en-US" sz="1600" b="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 </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(PC, PNCC, HH) Paid claims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exceed </a:t>
            </a: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program hours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reported.</a:t>
            </a:r>
            <a:endParaRPr lang="en-US" sz="1600" i="1"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Medicaid paid claims (converted to hours) exceed WIMCR direct hours for a staff providing [WIMCR program] group services</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(PC, PNCC, HH) Conversion factor is outside of expected </a:t>
            </a:r>
            <a:r>
              <a:rPr lang="en-US" sz="1600" b="1" i="1" dirty="0" smtClean="0">
                <a:solidFill>
                  <a:srgbClr val="352C2C"/>
                </a:solidFill>
                <a:effectLst>
                  <a:outerShdw blurRad="50800" dist="50800" dir="5400000" sx="0" sy="0" algn="ctr">
                    <a:schemeClr val="tx1">
                      <a:lumMod val="50000"/>
                      <a:lumOff val="50000"/>
                    </a:schemeClr>
                  </a:outerShdw>
                </a:effectLst>
                <a:latin typeface="Arial" panose="020B0604020202020204" pitchFamily="34" charset="0"/>
                <a:cs typeface="Arial" panose="020B0604020202020204" pitchFamily="34" charset="0"/>
              </a:rPr>
              <a:t>range.</a:t>
            </a:r>
            <a:endParaRPr lang="en-US" sz="1600" i="1" dirty="0">
              <a:solidFill>
                <a:srgbClr val="352C2C"/>
              </a:solidFill>
              <a:latin typeface="Arial" panose="020B0604020202020204" pitchFamily="34" charset="0"/>
              <a:cs typeface="Arial" panose="020B0604020202020204" pitchFamily="34" charset="0"/>
            </a:endParaRPr>
          </a:p>
          <a:p>
            <a:pPr marL="274320" lvl="1"/>
            <a:r>
              <a:rPr lang="en-US" sz="1600" dirty="0">
                <a:solidFill>
                  <a:srgbClr val="352C2C"/>
                </a:solidFill>
                <a:latin typeface="Arial" panose="020B0604020202020204" pitchFamily="34" charset="0"/>
                <a:cs typeface="Arial" panose="020B0604020202020204" pitchFamily="34" charset="0"/>
              </a:rPr>
              <a:t>The ratio of hours to visits is outside of the expected range. This occurs when an average visit lasts less than half an hour or more than two hours</a:t>
            </a:r>
            <a:r>
              <a:rPr lang="en-US" sz="1600" dirty="0" smtClean="0">
                <a:solidFill>
                  <a:srgbClr val="352C2C"/>
                </a:solidFill>
                <a:latin typeface="Arial" panose="020B0604020202020204" pitchFamily="34" charset="0"/>
                <a:cs typeface="Arial" panose="020B0604020202020204" pitchFamily="34" charset="0"/>
              </a:rPr>
              <a:t>.</a:t>
            </a:r>
            <a:endParaRPr lang="en-US" sz="1600" dirty="0">
              <a:solidFill>
                <a:srgbClr val="35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546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8</a:t>
            </a:fld>
            <a:endParaRPr lang="en-US" dirty="0"/>
          </a:p>
        </p:txBody>
      </p:sp>
      <p:sp>
        <p:nvSpPr>
          <p:cNvPr id="7" name="Title 1"/>
          <p:cNvSpPr>
            <a:spLocks noGrp="1"/>
          </p:cNvSpPr>
          <p:nvPr>
            <p:ph type="title"/>
          </p:nvPr>
        </p:nvSpPr>
        <p:spPr/>
        <p:txBody>
          <a:bodyPr/>
          <a:lstStyle/>
          <a:p>
            <a:r>
              <a:rPr lang="en-US" dirty="0" smtClean="0"/>
              <a:t>Total Interim CCS Claim Payments</a:t>
            </a:r>
            <a:br>
              <a:rPr lang="en-US" dirty="0" smtClean="0"/>
            </a:br>
            <a:r>
              <a:rPr lang="en-US" sz="2000" dirty="0" smtClean="0"/>
              <a:t>By Annual Dates of Service (in Millions of </a:t>
            </a:r>
            <a:r>
              <a:rPr lang="en-US" sz="2000" dirty="0"/>
              <a:t>D</a:t>
            </a:r>
            <a:r>
              <a:rPr lang="en-US" sz="2000" dirty="0" smtClean="0"/>
              <a:t>ollars)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63758232"/>
              </p:ext>
            </p:extLst>
          </p:nvPr>
        </p:nvGraphicFramePr>
        <p:xfrm>
          <a:off x="447675" y="1524000"/>
          <a:ext cx="8391525" cy="4686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69515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Crisis Stabilization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fields</a:t>
            </a:r>
          </a:p>
          <a:p>
            <a:pPr lvl="1"/>
            <a:r>
              <a:rPr lang="en-US" b="1" dirty="0" smtClean="0"/>
              <a:t>Name of Facility</a:t>
            </a:r>
            <a:r>
              <a:rPr lang="en-US" dirty="0" smtClean="0"/>
              <a:t>: Report the name of each facility where Crisis Stabilization services are provided.</a:t>
            </a:r>
          </a:p>
          <a:p>
            <a:pPr lvl="1"/>
            <a:r>
              <a:rPr lang="en-US" b="1" dirty="0" smtClean="0"/>
              <a:t>Residential Staff Cost</a:t>
            </a:r>
            <a:r>
              <a:rPr lang="en-US" dirty="0" smtClean="0"/>
              <a:t>: gross residential facility salary and benefit cost.</a:t>
            </a:r>
          </a:p>
          <a:p>
            <a:pPr lvl="1"/>
            <a:r>
              <a:rPr lang="en-US" b="1" dirty="0" smtClean="0"/>
              <a:t>Operating Cost</a:t>
            </a:r>
            <a:r>
              <a:rPr lang="en-US" dirty="0" smtClean="0"/>
              <a:t>: all non-personnel cost relating to day-to-day facility operations, including contract cost and materials and supplies.</a:t>
            </a:r>
          </a:p>
          <a:p>
            <a:pPr lvl="1"/>
            <a:r>
              <a:rPr lang="en-US" b="1" dirty="0" smtClean="0"/>
              <a:t>Space Cost:</a:t>
            </a:r>
            <a:r>
              <a:rPr lang="en-US" dirty="0" smtClean="0"/>
              <a:t> total cost of residential facility space, including building maintenance and utilities.</a:t>
            </a:r>
          </a:p>
          <a:p>
            <a:pPr lvl="1"/>
            <a:r>
              <a:rPr lang="en-US" b="1" dirty="0" smtClean="0"/>
              <a:t>Total Participant Days: </a:t>
            </a:r>
            <a:r>
              <a:rPr lang="en-US" dirty="0" smtClean="0"/>
              <a:t>total days of service provided at each residential facility during the reporting period.</a:t>
            </a:r>
          </a:p>
          <a:p>
            <a:endParaRPr lang="en-US" dirty="0" smtClean="0"/>
          </a:p>
          <a:p>
            <a:pPr lvl="2"/>
            <a:endParaRPr lang="en-US" dirty="0" smtClean="0"/>
          </a:p>
          <a:p>
            <a:pPr lvl="2"/>
            <a:endParaRPr lang="en-US" dirty="0" smtClean="0"/>
          </a:p>
          <a:p>
            <a:pPr lvl="1"/>
            <a:endParaRPr lang="en-US" dirty="0" smtClean="0"/>
          </a:p>
          <a:p>
            <a:endParaRPr lang="en-US" dirty="0"/>
          </a:p>
        </p:txBody>
      </p:sp>
      <p:sp>
        <p:nvSpPr>
          <p:cNvPr id="7"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80</a:t>
            </a:fld>
            <a:endParaRPr lang="en-US" dirty="0"/>
          </a:p>
        </p:txBody>
      </p:sp>
      <p:sp>
        <p:nvSpPr>
          <p:cNvPr id="2" name="Title 1"/>
          <p:cNvSpPr>
            <a:spLocks noGrp="1"/>
          </p:cNvSpPr>
          <p:nvPr>
            <p:ph type="title"/>
          </p:nvPr>
        </p:nvSpPr>
        <p:spPr/>
        <p:txBody>
          <a:bodyPr/>
          <a:lstStyle/>
          <a:p>
            <a:r>
              <a:rPr lang="en-US" smtClean="0"/>
              <a:t>Supplemental Direct Service Info - CS</a:t>
            </a:r>
            <a:endParaRPr lang="en-US" dirty="0"/>
          </a:p>
        </p:txBody>
      </p:sp>
      <p:pic>
        <p:nvPicPr>
          <p:cNvPr id="6" name="Picture 5"/>
          <p:cNvPicPr>
            <a:picLocks noChangeAspect="1"/>
          </p:cNvPicPr>
          <p:nvPr/>
        </p:nvPicPr>
        <p:blipFill>
          <a:blip r:embed="rId2"/>
          <a:stretch>
            <a:fillRect/>
          </a:stretch>
        </p:blipFill>
        <p:spPr>
          <a:xfrm>
            <a:off x="1578980" y="1756011"/>
            <a:ext cx="6096643" cy="867429"/>
          </a:xfrm>
          <a:prstGeom prst="rect">
            <a:avLst/>
          </a:prstGeom>
        </p:spPr>
      </p:pic>
    </p:spTree>
    <p:extLst>
      <p:ext uri="{BB962C8B-B14F-4D97-AF65-F5344CB8AC3E}">
        <p14:creationId xmlns:p14="http://schemas.microsoft.com/office/powerpoint/2010/main" val="417587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A3C03B1A-2FF6-49E8-A9D8-42DBFE31E9E4}" type="slidenum">
              <a:rPr lang="en-US" smtClean="0"/>
              <a:pPr/>
              <a:t>81</a:t>
            </a:fld>
            <a:endParaRPr lang="en-US" dirty="0"/>
          </a:p>
        </p:txBody>
      </p:sp>
      <p:sp>
        <p:nvSpPr>
          <p:cNvPr id="7" name="Title 1"/>
          <p:cNvSpPr>
            <a:spLocks noGrp="1"/>
          </p:cNvSpPr>
          <p:nvPr>
            <p:ph type="title"/>
          </p:nvPr>
        </p:nvSpPr>
        <p:spPr/>
        <p:txBody>
          <a:bodyPr>
            <a:normAutofit fontScale="90000"/>
          </a:bodyPr>
          <a:lstStyle/>
          <a:p>
            <a:r>
              <a:rPr lang="en-US" dirty="0" smtClean="0"/>
              <a:t>Supplemental Direct Service Information</a:t>
            </a:r>
            <a:br>
              <a:rPr lang="en-US" dirty="0" smtClean="0"/>
            </a:br>
            <a:r>
              <a:rPr lang="en-US" dirty="0" smtClean="0"/>
              <a:t>CS: Desk Review</a:t>
            </a:r>
            <a:endParaRPr lang="en-US" dirty="0"/>
          </a:p>
        </p:txBody>
      </p:sp>
      <p:sp>
        <p:nvSpPr>
          <p:cNvPr id="5" name="Rounded Rectangle 4"/>
          <p:cNvSpPr/>
          <p:nvPr/>
        </p:nvSpPr>
        <p:spPr>
          <a:xfrm>
            <a:off x="484495" y="2218188"/>
            <a:ext cx="8202305" cy="2277612"/>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1" dirty="0">
                <a:solidFill>
                  <a:srgbClr val="352C2C"/>
                </a:solidFill>
                <a:latin typeface="Arial (Body)"/>
              </a:rPr>
              <a:t>Total cost per diem unusually </a:t>
            </a:r>
            <a:r>
              <a:rPr lang="en-US" sz="1600" b="1" i="1" dirty="0" smtClean="0">
                <a:solidFill>
                  <a:srgbClr val="352C2C"/>
                </a:solidFill>
                <a:latin typeface="Arial (Body)"/>
              </a:rPr>
              <a:t>high/low.</a:t>
            </a:r>
            <a:endParaRPr lang="en-US" sz="1600" i="1" dirty="0">
              <a:solidFill>
                <a:srgbClr val="352C2C"/>
              </a:solidFill>
              <a:latin typeface="Arial (Body)"/>
            </a:endParaRPr>
          </a:p>
          <a:p>
            <a:pPr marL="274320" lvl="1"/>
            <a:r>
              <a:rPr lang="en-US" sz="1600" dirty="0">
                <a:solidFill>
                  <a:srgbClr val="352C2C"/>
                </a:solidFill>
                <a:effectLst>
                  <a:outerShdw blurRad="50800" dist="50800" dir="5400000" sx="0" sy="0" algn="ctr">
                    <a:schemeClr val="tx1">
                      <a:lumMod val="50000"/>
                      <a:lumOff val="50000"/>
                    </a:schemeClr>
                  </a:outerShdw>
                </a:effectLst>
                <a:latin typeface="Arial (Body)"/>
              </a:rPr>
              <a:t>The average cost per diem for Crisis Stabilization services falls outside of the usual range</a:t>
            </a:r>
            <a:r>
              <a:rPr lang="en-US" sz="1600" dirty="0" smtClean="0">
                <a:solidFill>
                  <a:srgbClr val="352C2C"/>
                </a:solidFill>
                <a:effectLst>
                  <a:outerShdw blurRad="50800" dist="50800" dir="5400000" sx="0" sy="0" algn="ctr">
                    <a:schemeClr val="tx1">
                      <a:lumMod val="50000"/>
                      <a:lumOff val="50000"/>
                    </a:schemeClr>
                  </a:outerShdw>
                </a:effectLst>
                <a:latin typeface="Arial (Body)"/>
              </a:rPr>
              <a:t>.</a:t>
            </a:r>
            <a:endParaRPr lang="en-US" sz="1600" dirty="0">
              <a:solidFill>
                <a:srgbClr val="352C2C"/>
              </a:solidFill>
              <a:latin typeface="Arial (Body)"/>
            </a:endParaRPr>
          </a:p>
          <a:p>
            <a:pPr marL="285750" indent="-285750">
              <a:buFont typeface="Arial" panose="020B0604020202020204" pitchFamily="34" charset="0"/>
              <a:buChar char="•"/>
            </a:pPr>
            <a:r>
              <a:rPr lang="en-US" sz="1600" b="1" i="1" dirty="0">
                <a:solidFill>
                  <a:srgbClr val="352C2C"/>
                </a:solidFill>
                <a:effectLst>
                  <a:outerShdw blurRad="50800" dist="50800" dir="5400000" sx="0" sy="0" algn="ctr">
                    <a:schemeClr val="tx1">
                      <a:lumMod val="50000"/>
                      <a:lumOff val="50000"/>
                    </a:schemeClr>
                  </a:outerShdw>
                </a:effectLst>
                <a:latin typeface="Arial (Body)"/>
              </a:rPr>
              <a:t>Medicaid paid claims exceed total participant days </a:t>
            </a:r>
            <a:r>
              <a:rPr lang="en-US" sz="1600" b="1" i="1" dirty="0" smtClean="0">
                <a:solidFill>
                  <a:srgbClr val="352C2C"/>
                </a:solidFill>
                <a:effectLst>
                  <a:outerShdw blurRad="50800" dist="50800" dir="5400000" sx="0" sy="0" algn="ctr">
                    <a:schemeClr val="tx1">
                      <a:lumMod val="50000"/>
                      <a:lumOff val="50000"/>
                    </a:schemeClr>
                  </a:outerShdw>
                </a:effectLst>
                <a:latin typeface="Arial (Body)"/>
              </a:rPr>
              <a:t>reported.</a:t>
            </a:r>
            <a:endParaRPr lang="en-US" sz="1600" i="1" dirty="0">
              <a:solidFill>
                <a:srgbClr val="352C2C"/>
              </a:solidFill>
              <a:latin typeface="Arial (Body)"/>
            </a:endParaRPr>
          </a:p>
          <a:p>
            <a:pPr marL="274320" lvl="1"/>
            <a:r>
              <a:rPr lang="en-US" sz="1600" dirty="0">
                <a:solidFill>
                  <a:srgbClr val="352C2C"/>
                </a:solidFill>
                <a:latin typeface="Arial (Body)"/>
              </a:rPr>
              <a:t>Medicaid paid claims for Crisis Stabilization services exceed total participant days per </a:t>
            </a:r>
            <a:r>
              <a:rPr lang="en-US" sz="1600" dirty="0" smtClean="0">
                <a:solidFill>
                  <a:srgbClr val="352C2C"/>
                </a:solidFill>
                <a:latin typeface="Arial (Body)"/>
              </a:rPr>
              <a:t>the </a:t>
            </a:r>
            <a:r>
              <a:rPr lang="en-US" sz="1600" dirty="0">
                <a:solidFill>
                  <a:srgbClr val="352C2C"/>
                </a:solidFill>
                <a:latin typeface="Arial (Body)"/>
              </a:rPr>
              <a:t>cost report. </a:t>
            </a:r>
          </a:p>
        </p:txBody>
      </p:sp>
    </p:spTree>
    <p:extLst>
      <p:ext uri="{BB962C8B-B14F-4D97-AF65-F5344CB8AC3E}">
        <p14:creationId xmlns:p14="http://schemas.microsoft.com/office/powerpoint/2010/main" val="14000298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US" b="1" dirty="0" smtClean="0"/>
              <a:t>Overhead Definition</a:t>
            </a:r>
          </a:p>
          <a:p>
            <a:pPr lvl="1"/>
            <a:r>
              <a:rPr lang="en-US" dirty="0" smtClean="0"/>
              <a:t>Commonly reflects central services related to overall agency operations that are allocable to all agency programs, including CCS or WIMCR. General overhead includes </a:t>
            </a:r>
            <a:r>
              <a:rPr lang="en-US" b="1" dirty="0" smtClean="0"/>
              <a:t>general support and general non-personnel.</a:t>
            </a:r>
          </a:p>
          <a:p>
            <a:r>
              <a:rPr lang="en-US" b="1" dirty="0" smtClean="0"/>
              <a:t>General Overhead Reporting </a:t>
            </a:r>
          </a:p>
          <a:p>
            <a:pPr lvl="1"/>
            <a:r>
              <a:rPr lang="en-US" dirty="0" smtClean="0"/>
              <a:t>In order to appropriately allocate a portion of each agency’s overhead cost to the CCS/WIMCR program, each agency should report its entire agency-wide overhead cost.</a:t>
            </a:r>
          </a:p>
          <a:p>
            <a:pPr lvl="1"/>
            <a:r>
              <a:rPr lang="en-US" dirty="0" smtClean="0"/>
              <a:t>Overhead will automatically be allocated among the various CCS/WIMCR programs based on the FTE allocation methodology.</a:t>
            </a:r>
          </a:p>
          <a:p>
            <a:pPr lvl="1"/>
            <a:endParaRPr lang="en-US" dirty="0"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82</a:t>
            </a:fld>
            <a:endParaRPr lang="en-US" dirty="0"/>
          </a:p>
        </p:txBody>
      </p:sp>
      <p:sp>
        <p:nvSpPr>
          <p:cNvPr id="7" name="Title 1"/>
          <p:cNvSpPr>
            <a:spLocks noGrp="1"/>
          </p:cNvSpPr>
          <p:nvPr>
            <p:ph type="title"/>
          </p:nvPr>
        </p:nvSpPr>
        <p:spPr/>
        <p:txBody>
          <a:bodyPr>
            <a:noAutofit/>
          </a:bodyPr>
          <a:lstStyle/>
          <a:p>
            <a:r>
              <a:rPr lang="en-US" dirty="0" smtClean="0"/>
              <a:t>CCS/WIMCR General Administration and Overhead</a:t>
            </a:r>
            <a:endParaRPr lang="en-US" dirty="0"/>
          </a:p>
        </p:txBody>
      </p:sp>
    </p:spTree>
    <p:extLst>
      <p:ext uri="{BB962C8B-B14F-4D97-AF65-F5344CB8AC3E}">
        <p14:creationId xmlns:p14="http://schemas.microsoft.com/office/powerpoint/2010/main" val="424187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Overhead Personnel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r>
              <a:rPr lang="en-US" b="1" dirty="0" smtClean="0"/>
              <a:t>Data fields</a:t>
            </a:r>
          </a:p>
          <a:p>
            <a:pPr lvl="1"/>
            <a:r>
              <a:rPr lang="en-US" b="1" dirty="0" smtClean="0"/>
              <a:t>Overhead Personnel Cost Category (Dropdown Menu)</a:t>
            </a:r>
            <a:r>
              <a:rPr lang="en-US" dirty="0" smtClean="0"/>
              <a:t>: possible choices: Accounting, Administrative Assistant, Billing, Clerical, Emergency Services, Financial, Human Resources, Legal, Plant Maintenance, Program Administrator, Program Director, Other - Please Describe.</a:t>
            </a:r>
          </a:p>
          <a:p>
            <a:pPr lvl="1"/>
            <a:r>
              <a:rPr lang="en-US" b="1" dirty="0" smtClean="0"/>
              <a:t>FTE Count</a:t>
            </a:r>
            <a:r>
              <a:rPr lang="en-US" dirty="0" smtClean="0"/>
              <a:t>: total FTEs applicable to each Overhead service. One FTE is equal to 40 hours per week and 2,080 hours per year. </a:t>
            </a:r>
          </a:p>
          <a:p>
            <a:pPr lvl="1"/>
            <a:r>
              <a:rPr lang="en-US" b="1" dirty="0" smtClean="0"/>
              <a:t>Salary, Benefits, Contract Cost and Gross</a:t>
            </a:r>
            <a:r>
              <a:rPr lang="en-US" dirty="0" smtClean="0"/>
              <a:t>: See direct service cost.</a:t>
            </a:r>
          </a:p>
          <a:p>
            <a:endParaRPr lang="en-US" dirty="0" smtClean="0"/>
          </a:p>
          <a:p>
            <a:pPr lvl="2"/>
            <a:endParaRPr lang="en-US" dirty="0" smtClean="0"/>
          </a:p>
          <a:p>
            <a:pPr lvl="2"/>
            <a:endParaRPr lang="en-US" dirty="0" smtClean="0"/>
          </a:p>
          <a:p>
            <a:pPr lvl="1"/>
            <a:endParaRPr lang="en-US" dirty="0"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10" name="Slide Number Placeholder 4"/>
          <p:cNvSpPr>
            <a:spLocks noGrp="1"/>
          </p:cNvSpPr>
          <p:nvPr>
            <p:ph type="sldNum" sz="quarter" idx="12"/>
          </p:nvPr>
        </p:nvSpPr>
        <p:spPr/>
        <p:txBody>
          <a:bodyPr/>
          <a:lstStyle/>
          <a:p>
            <a:fld id="{A3C03B1A-2FF6-49E8-A9D8-42DBFE31E9E4}" type="slidenum">
              <a:rPr lang="en-US" smtClean="0"/>
              <a:pPr/>
              <a:t>83</a:t>
            </a:fld>
            <a:endParaRPr lang="en-US" dirty="0"/>
          </a:p>
        </p:txBody>
      </p:sp>
      <p:sp>
        <p:nvSpPr>
          <p:cNvPr id="7" name="Title 1"/>
          <p:cNvSpPr>
            <a:spLocks noGrp="1"/>
          </p:cNvSpPr>
          <p:nvPr>
            <p:ph type="title"/>
          </p:nvPr>
        </p:nvSpPr>
        <p:spPr/>
        <p:txBody>
          <a:bodyPr/>
          <a:lstStyle/>
          <a:p>
            <a:r>
              <a:rPr lang="en-US" smtClean="0"/>
              <a:t>CCS/WIMCR Overhead Personnel</a:t>
            </a:r>
            <a:endParaRPr lang="en-US" dirty="0"/>
          </a:p>
        </p:txBody>
      </p:sp>
      <p:pic>
        <p:nvPicPr>
          <p:cNvPr id="9" name="Picture 8"/>
          <p:cNvPicPr>
            <a:picLocks noChangeAspect="1"/>
          </p:cNvPicPr>
          <p:nvPr/>
        </p:nvPicPr>
        <p:blipFill>
          <a:blip r:embed="rId2"/>
          <a:stretch>
            <a:fillRect/>
          </a:stretch>
        </p:blipFill>
        <p:spPr>
          <a:xfrm>
            <a:off x="2155067" y="1741015"/>
            <a:ext cx="5086350" cy="2147739"/>
          </a:xfrm>
          <a:prstGeom prst="rect">
            <a:avLst/>
          </a:prstGeom>
        </p:spPr>
      </p:pic>
    </p:spTree>
    <p:extLst>
      <p:ext uri="{BB962C8B-B14F-4D97-AF65-F5344CB8AC3E}">
        <p14:creationId xmlns:p14="http://schemas.microsoft.com/office/powerpoint/2010/main" val="36207732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Overhead Non-Personnel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a:p>
            <a:endParaRPr lang="en-US" dirty="0" smtClean="0"/>
          </a:p>
          <a:p>
            <a:endParaRPr lang="en-US" dirty="0" smtClean="0"/>
          </a:p>
          <a:p>
            <a:r>
              <a:rPr lang="en-US" b="1" dirty="0" smtClean="0"/>
              <a:t>Data fields</a:t>
            </a:r>
          </a:p>
          <a:p>
            <a:pPr lvl="1"/>
            <a:r>
              <a:rPr lang="en-US" b="1" dirty="0" smtClean="0"/>
              <a:t>Overhead Non-Personnel Cost Category (Dropdown Menu): </a:t>
            </a:r>
            <a:r>
              <a:rPr lang="en-US" dirty="0" smtClean="0"/>
              <a:t>possible choices: Lease and Rental, Office Supplies, Insurance, Utilities.</a:t>
            </a:r>
          </a:p>
          <a:p>
            <a:pPr lvl="1"/>
            <a:r>
              <a:rPr lang="en-US" b="1" dirty="0" smtClean="0"/>
              <a:t>Total Cost: </a:t>
            </a:r>
            <a:r>
              <a:rPr lang="en-US" dirty="0" smtClean="0"/>
              <a:t>total cost for the agency per category of overhead.</a:t>
            </a:r>
          </a:p>
          <a:p>
            <a:pPr lvl="1"/>
            <a:r>
              <a:rPr lang="en-US" b="1" dirty="0" smtClean="0"/>
              <a:t>Interdepartmental Charges: </a:t>
            </a:r>
            <a:r>
              <a:rPr lang="en-US" dirty="0" smtClean="0"/>
              <a:t>Reported on County Agency Overview Page. A lump-sum portion of county-wide overhead cost allocated to a particular county agency.</a:t>
            </a:r>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84</a:t>
            </a:fld>
            <a:endParaRPr lang="en-US" dirty="0"/>
          </a:p>
        </p:txBody>
      </p:sp>
      <p:sp>
        <p:nvSpPr>
          <p:cNvPr id="7" name="Title 1"/>
          <p:cNvSpPr>
            <a:spLocks noGrp="1"/>
          </p:cNvSpPr>
          <p:nvPr>
            <p:ph type="title"/>
          </p:nvPr>
        </p:nvSpPr>
        <p:spPr/>
        <p:txBody>
          <a:bodyPr/>
          <a:lstStyle/>
          <a:p>
            <a:r>
              <a:rPr lang="en-US" smtClean="0"/>
              <a:t>CCS/WIMCR Overhead Non-Personnel</a:t>
            </a:r>
            <a:endParaRPr lang="en-US" dirty="0"/>
          </a:p>
        </p:txBody>
      </p:sp>
      <p:pic>
        <p:nvPicPr>
          <p:cNvPr id="6" name="Picture 5"/>
          <p:cNvPicPr>
            <a:picLocks noChangeAspect="1"/>
          </p:cNvPicPr>
          <p:nvPr/>
        </p:nvPicPr>
        <p:blipFill>
          <a:blip r:embed="rId2"/>
          <a:stretch>
            <a:fillRect/>
          </a:stretch>
        </p:blipFill>
        <p:spPr>
          <a:xfrm>
            <a:off x="2385002" y="1791490"/>
            <a:ext cx="4503650" cy="2241558"/>
          </a:xfrm>
          <a:prstGeom prst="rect">
            <a:avLst/>
          </a:prstGeom>
        </p:spPr>
      </p:pic>
    </p:spTree>
    <p:extLst>
      <p:ext uri="{BB962C8B-B14F-4D97-AF65-F5344CB8AC3E}">
        <p14:creationId xmlns:p14="http://schemas.microsoft.com/office/powerpoint/2010/main" val="26087542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en-US" b="1" dirty="0" smtClean="0"/>
              <a:t>Overhead Cost Allocation</a:t>
            </a:r>
            <a:r>
              <a:rPr lang="en-US" dirty="0" smtClean="0"/>
              <a:t>: Overhead cost has been automatically allocated to each CCS/WIMCR program and non-CCS/WIMCR based on the FTE method. </a:t>
            </a:r>
          </a:p>
          <a:p>
            <a:pPr lvl="1"/>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10" name="Slide Number Placeholder 4"/>
          <p:cNvSpPr>
            <a:spLocks noGrp="1"/>
          </p:cNvSpPr>
          <p:nvPr>
            <p:ph type="sldNum" sz="quarter" idx="12"/>
          </p:nvPr>
        </p:nvSpPr>
        <p:spPr/>
        <p:txBody>
          <a:bodyPr/>
          <a:lstStyle/>
          <a:p>
            <a:fld id="{A3C03B1A-2FF6-49E8-A9D8-42DBFE31E9E4}" type="slidenum">
              <a:rPr lang="en-US" smtClean="0"/>
              <a:pPr/>
              <a:t>85</a:t>
            </a:fld>
            <a:endParaRPr lang="en-US" dirty="0"/>
          </a:p>
        </p:txBody>
      </p:sp>
      <p:sp>
        <p:nvSpPr>
          <p:cNvPr id="7" name="Title 1"/>
          <p:cNvSpPr>
            <a:spLocks noGrp="1"/>
          </p:cNvSpPr>
          <p:nvPr>
            <p:ph type="title"/>
          </p:nvPr>
        </p:nvSpPr>
        <p:spPr/>
        <p:txBody>
          <a:bodyPr/>
          <a:lstStyle/>
          <a:p>
            <a:r>
              <a:rPr lang="en-US" smtClean="0"/>
              <a:t>Overhead Allocation</a:t>
            </a:r>
            <a:endParaRPr lang="en-US" dirty="0"/>
          </a:p>
        </p:txBody>
      </p:sp>
      <p:pic>
        <p:nvPicPr>
          <p:cNvPr id="9" name="Picture 8"/>
          <p:cNvPicPr>
            <a:picLocks noChangeAspect="1"/>
          </p:cNvPicPr>
          <p:nvPr/>
        </p:nvPicPr>
        <p:blipFill>
          <a:blip r:embed="rId2"/>
          <a:stretch>
            <a:fillRect/>
          </a:stretch>
        </p:blipFill>
        <p:spPr>
          <a:xfrm>
            <a:off x="1342532" y="2559051"/>
            <a:ext cx="6711417" cy="3304986"/>
          </a:xfrm>
          <a:prstGeom prst="rect">
            <a:avLst/>
          </a:prstGeom>
        </p:spPr>
      </p:pic>
    </p:spTree>
    <p:extLst>
      <p:ext uri="{BB962C8B-B14F-4D97-AF65-F5344CB8AC3E}">
        <p14:creationId xmlns:p14="http://schemas.microsoft.com/office/powerpoint/2010/main" val="35424204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A3C03B1A-2FF6-49E8-A9D8-42DBFE31E9E4}" type="slidenum">
              <a:rPr lang="en-US" smtClean="0"/>
              <a:pPr/>
              <a:t>86</a:t>
            </a:fld>
            <a:endParaRPr lang="en-US" dirty="0"/>
          </a:p>
        </p:txBody>
      </p:sp>
      <p:sp>
        <p:nvSpPr>
          <p:cNvPr id="2" name="Title 1"/>
          <p:cNvSpPr>
            <a:spLocks noGrp="1"/>
          </p:cNvSpPr>
          <p:nvPr>
            <p:ph type="title"/>
          </p:nvPr>
        </p:nvSpPr>
        <p:spPr/>
        <p:txBody>
          <a:bodyPr/>
          <a:lstStyle/>
          <a:p>
            <a:r>
              <a:rPr lang="en-US" smtClean="0"/>
              <a:t>Overhead</a:t>
            </a:r>
            <a:endParaRPr lang="en-US" dirty="0"/>
          </a:p>
        </p:txBody>
      </p:sp>
      <p:sp>
        <p:nvSpPr>
          <p:cNvPr id="9" name="Content Placeholder 2"/>
          <p:cNvSpPr txBox="1">
            <a:spLocks/>
          </p:cNvSpPr>
          <p:nvPr/>
        </p:nvSpPr>
        <p:spPr>
          <a:xfrm>
            <a:off x="390088" y="1295400"/>
            <a:ext cx="8229600" cy="4819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Arial" panose="020B0604020202020204" pitchFamily="34" charset="0"/>
              <a:buNone/>
            </a:pPr>
            <a:endParaRPr lang="en-US" sz="2200" b="1" u="sng" dirty="0" smtClean="0"/>
          </a:p>
          <a:p>
            <a:pPr marL="0" indent="0" algn="ctr">
              <a:spcBef>
                <a:spcPct val="0"/>
              </a:spcBef>
              <a:buFont typeface="Arial" panose="020B0604020202020204" pitchFamily="34" charset="0"/>
              <a:buNone/>
            </a:pPr>
            <a:r>
              <a:rPr lang="en-US" sz="2200" b="1" u="sng" dirty="0" smtClean="0"/>
              <a:t>Cost Reported</a:t>
            </a:r>
            <a:r>
              <a:rPr lang="en-US" sz="2200" b="1" dirty="0" smtClean="0"/>
              <a:t> ÷  </a:t>
            </a:r>
            <a:r>
              <a:rPr lang="en-US" sz="2200" b="1" u="sng" dirty="0" smtClean="0"/>
              <a:t>Total Agency Wide FTE Net of Overhead</a:t>
            </a:r>
          </a:p>
          <a:p>
            <a:pPr marL="0" indent="0" algn="ctr">
              <a:spcBef>
                <a:spcPct val="0"/>
              </a:spcBef>
              <a:buFont typeface="Arial" panose="020B0604020202020204" pitchFamily="34" charset="0"/>
              <a:buNone/>
            </a:pPr>
            <a:r>
              <a:rPr lang="en-US" sz="2200" b="1" dirty="0" smtClean="0"/>
              <a:t>= </a:t>
            </a:r>
            <a:r>
              <a:rPr lang="en-US" sz="2200" b="1" u="sng" dirty="0" smtClean="0"/>
              <a:t>Overhead</a:t>
            </a:r>
          </a:p>
          <a:p>
            <a:pPr marL="0" indent="0" algn="ctr">
              <a:spcBef>
                <a:spcPct val="0"/>
              </a:spcBef>
              <a:buFont typeface="Arial" panose="020B0604020202020204" pitchFamily="34" charset="0"/>
              <a:buNone/>
            </a:pPr>
            <a:endParaRPr lang="en-US" b="1" u="sng" dirty="0" smtClean="0"/>
          </a:p>
          <a:p>
            <a:pPr marL="0" indent="0" algn="ctr">
              <a:spcBef>
                <a:spcPct val="0"/>
              </a:spcBef>
              <a:buFont typeface="Arial" panose="020B0604020202020204" pitchFamily="34" charset="0"/>
              <a:buNone/>
            </a:pPr>
            <a:r>
              <a:rPr lang="en-US" b="1" u="sng" dirty="0" smtClean="0"/>
              <a:t>Cost Reported</a:t>
            </a:r>
            <a:r>
              <a:rPr lang="en-US" b="1" dirty="0" smtClean="0"/>
              <a:t> =</a:t>
            </a:r>
          </a:p>
          <a:p>
            <a:pPr marL="0" indent="0" algn="ctr">
              <a:spcBef>
                <a:spcPct val="0"/>
              </a:spcBef>
              <a:buFont typeface="Arial" panose="020B0604020202020204" pitchFamily="34" charset="0"/>
              <a:buNone/>
            </a:pPr>
            <a:r>
              <a:rPr lang="en-US" sz="1800" dirty="0" smtClean="0"/>
              <a:t>Total Overhead Cost x (Direct Service Program hours Net of </a:t>
            </a:r>
          </a:p>
          <a:p>
            <a:pPr marL="0" indent="0" algn="ctr">
              <a:spcBef>
                <a:spcPct val="0"/>
              </a:spcBef>
              <a:buFont typeface="Arial" panose="020B0604020202020204" pitchFamily="34" charset="0"/>
              <a:buNone/>
            </a:pPr>
            <a:r>
              <a:rPr lang="en-US" sz="1800" dirty="0" smtClean="0"/>
              <a:t>Non-Overhead Staff hours + Direct Support Program Hours </a:t>
            </a:r>
          </a:p>
          <a:p>
            <a:pPr marL="0" indent="0" algn="ctr">
              <a:spcBef>
                <a:spcPct val="0"/>
              </a:spcBef>
              <a:buFont typeface="Arial" panose="020B0604020202020204" pitchFamily="34" charset="0"/>
              <a:buNone/>
            </a:pPr>
            <a:r>
              <a:rPr lang="en-US" sz="1800" dirty="0" smtClean="0"/>
              <a:t>net of Non-Overhead staff hours) ÷ 2080</a:t>
            </a:r>
            <a:endParaRPr lang="en-US" b="1" dirty="0" smtClean="0"/>
          </a:p>
          <a:p>
            <a:pPr marL="0" indent="0" algn="ctr">
              <a:spcBef>
                <a:spcPct val="0"/>
              </a:spcBef>
              <a:buFont typeface="Arial" panose="020B0604020202020204" pitchFamily="34" charset="0"/>
              <a:buNone/>
            </a:pPr>
            <a:endParaRPr lang="en-US" b="1" u="sng" dirty="0" smtClean="0"/>
          </a:p>
          <a:p>
            <a:pPr marL="0" indent="0" algn="ctr">
              <a:spcBef>
                <a:spcPct val="0"/>
              </a:spcBef>
              <a:buFont typeface="Arial" panose="020B0604020202020204" pitchFamily="34" charset="0"/>
              <a:buNone/>
            </a:pPr>
            <a:r>
              <a:rPr lang="en-US" b="1" u="sng" dirty="0" smtClean="0"/>
              <a:t>Total Agency Wide FTE Net of Overhead</a:t>
            </a:r>
            <a:r>
              <a:rPr lang="en-US" b="1" dirty="0" smtClean="0"/>
              <a:t> =</a:t>
            </a:r>
            <a:endParaRPr lang="en-US" b="1" u="sng" dirty="0" smtClean="0"/>
          </a:p>
          <a:p>
            <a:pPr marL="0" indent="0" algn="ctr">
              <a:spcBef>
                <a:spcPct val="0"/>
              </a:spcBef>
              <a:buFont typeface="Arial" panose="020B0604020202020204" pitchFamily="34" charset="0"/>
              <a:buNone/>
            </a:pPr>
            <a:r>
              <a:rPr lang="en-US" sz="1800" dirty="0" smtClean="0"/>
              <a:t>Total Agency Wide FTE - Overhead Personnel FTE</a:t>
            </a:r>
            <a:r>
              <a:rPr lang="en-US" sz="2400" dirty="0" smtClean="0">
                <a:solidFill>
                  <a:schemeClr val="bg2">
                    <a:lumMod val="50000"/>
                  </a:schemeClr>
                </a:solidFill>
              </a:rPr>
              <a:t> </a:t>
            </a:r>
          </a:p>
          <a:p>
            <a:endParaRPr lang="en-US" dirty="0"/>
          </a:p>
        </p:txBody>
      </p:sp>
    </p:spTree>
    <p:extLst>
      <p:ext uri="{BB962C8B-B14F-4D97-AF65-F5344CB8AC3E}">
        <p14:creationId xmlns:p14="http://schemas.microsoft.com/office/powerpoint/2010/main" val="5786488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A3C03B1A-2FF6-49E8-A9D8-42DBFE31E9E4}" type="slidenum">
              <a:rPr lang="en-US" smtClean="0"/>
              <a:pPr/>
              <a:t>87</a:t>
            </a:fld>
            <a:endParaRPr lang="en-US" dirty="0"/>
          </a:p>
        </p:txBody>
      </p:sp>
      <p:sp>
        <p:nvSpPr>
          <p:cNvPr id="7" name="Title 1"/>
          <p:cNvSpPr>
            <a:spLocks noGrp="1"/>
          </p:cNvSpPr>
          <p:nvPr>
            <p:ph type="title"/>
          </p:nvPr>
        </p:nvSpPr>
        <p:spPr/>
        <p:txBody>
          <a:bodyPr/>
          <a:lstStyle/>
          <a:p>
            <a:r>
              <a:rPr lang="en-US" dirty="0" smtClean="0"/>
              <a:t>Overhead: Desk Review</a:t>
            </a:r>
            <a:endParaRPr lang="en-US" dirty="0"/>
          </a:p>
        </p:txBody>
      </p:sp>
      <p:sp>
        <p:nvSpPr>
          <p:cNvPr id="5" name="Rounded Rectangle 4"/>
          <p:cNvSpPr/>
          <p:nvPr/>
        </p:nvSpPr>
        <p:spPr>
          <a:xfrm>
            <a:off x="484494" y="1685925"/>
            <a:ext cx="8202305" cy="3781425"/>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lvl="0" indent="-285750">
              <a:lnSpc>
                <a:spcPct val="115000"/>
              </a:lnSpc>
              <a:buFont typeface="Arial" panose="020B0604020202020204" pitchFamily="34" charset="0"/>
              <a:buChar char="•"/>
            </a:pPr>
            <a:r>
              <a:rPr lang="en-US" sz="1600" b="1" i="1" dirty="0" smtClean="0">
                <a:solidFill>
                  <a:srgbClr val="352C2C"/>
                </a:solidFill>
                <a:latin typeface="Arial" panose="020B0604020202020204" pitchFamily="34" charset="0"/>
                <a:ea typeface="Calibri" panose="020F0502020204030204" pitchFamily="34" charset="0"/>
                <a:cs typeface="Arial" panose="020B0604020202020204" pitchFamily="34" charset="0"/>
              </a:rPr>
              <a:t>Reported costs exceed agency-wide cost.</a:t>
            </a:r>
          </a:p>
          <a:p>
            <a:pPr marL="742950" lvl="1" indent="-285750">
              <a:lnSpc>
                <a:spcPct val="115000"/>
              </a:lnSpc>
              <a:buFont typeface="Courier New" panose="02070309020205020404" pitchFamily="49" charset="0"/>
              <a:buChar char="o"/>
            </a:pP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Sum</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 of Direct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Service Program Hours </a:t>
            </a: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plus</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Direct Support Program Hours </a:t>
            </a: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plus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Overhead Personnel Salary and Benefit Cost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is </a:t>
            </a: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greater than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Agency-Wide Expenditures.</a:t>
            </a:r>
            <a:endParaRPr lang="en-US" sz="14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Difference</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 of  Overhead Non-Personnel </a:t>
            </a: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minus</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 Intergovernmental Charges is </a:t>
            </a: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greater than</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 Agency-Wide Operation Expenditures.</a:t>
            </a:r>
            <a:endParaRPr lang="en-US" sz="1600" b="1"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pPr>
            <a:r>
              <a:rPr lang="en-US" sz="16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1600" b="1" i="1" dirty="0">
                <a:solidFill>
                  <a:srgbClr val="352C2C"/>
                </a:solidFill>
                <a:latin typeface="Arial" panose="020B0604020202020204" pitchFamily="34" charset="0"/>
                <a:ea typeface="Calibri" panose="020F0502020204030204" pitchFamily="34" charset="0"/>
                <a:cs typeface="Arial" panose="020B0604020202020204" pitchFamily="34" charset="0"/>
              </a:rPr>
              <a:t>Total </a:t>
            </a:r>
            <a:r>
              <a:rPr lang="en-US" sz="1600" b="1" i="1" dirty="0" smtClean="0">
                <a:solidFill>
                  <a:srgbClr val="352C2C"/>
                </a:solidFill>
                <a:latin typeface="Arial" panose="020B0604020202020204" pitchFamily="34" charset="0"/>
                <a:ea typeface="Calibri" panose="020F0502020204030204" pitchFamily="34" charset="0"/>
                <a:cs typeface="Arial" panose="020B0604020202020204" pitchFamily="34" charset="0"/>
              </a:rPr>
              <a:t>cost per </a:t>
            </a:r>
            <a:r>
              <a:rPr lang="en-US" sz="1600" b="1" i="1" dirty="0">
                <a:solidFill>
                  <a:srgbClr val="352C2C"/>
                </a:solidFill>
                <a:latin typeface="Arial" panose="020B0604020202020204" pitchFamily="34" charset="0"/>
                <a:ea typeface="Calibri" panose="020F0502020204030204" pitchFamily="34" charset="0"/>
                <a:cs typeface="Arial" panose="020B0604020202020204" pitchFamily="34" charset="0"/>
              </a:rPr>
              <a:t>FTE </a:t>
            </a:r>
            <a:r>
              <a:rPr lang="en-US" sz="1600" b="1" i="1" dirty="0" smtClean="0">
                <a:solidFill>
                  <a:srgbClr val="352C2C"/>
                </a:solidFill>
                <a:latin typeface="Arial" panose="020B0604020202020204" pitchFamily="34" charset="0"/>
                <a:ea typeface="Calibri" panose="020F0502020204030204" pitchFamily="34" charset="0"/>
                <a:cs typeface="Arial" panose="020B0604020202020204" pitchFamily="34" charset="0"/>
              </a:rPr>
              <a:t>unusually high/low.</a:t>
            </a:r>
            <a:endParaRPr lang="en-US" sz="1600" b="1"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pPr>
            <a:r>
              <a:rPr lang="en-US" sz="1600" b="1" i="1" dirty="0">
                <a:solidFill>
                  <a:srgbClr val="352C2C"/>
                </a:solidFill>
                <a:latin typeface="Arial" panose="020B0604020202020204" pitchFamily="34" charset="0"/>
                <a:ea typeface="Calibri" panose="020F0502020204030204" pitchFamily="34" charset="0"/>
                <a:cs typeface="Arial" panose="020B0604020202020204" pitchFamily="34" charset="0"/>
              </a:rPr>
              <a:t> </a:t>
            </a:r>
            <a:r>
              <a:rPr lang="en-US" sz="1600" b="1" i="1" dirty="0" smtClean="0">
                <a:solidFill>
                  <a:srgbClr val="352C2C"/>
                </a:solidFill>
                <a:latin typeface="Arial" panose="020B0604020202020204" pitchFamily="34" charset="0"/>
                <a:ea typeface="Calibri" panose="020F0502020204030204" pitchFamily="34" charset="0"/>
                <a:cs typeface="Arial" panose="020B0604020202020204" pitchFamily="34" charset="0"/>
              </a:rPr>
              <a:t>Unusually high overhead.</a:t>
            </a:r>
          </a:p>
          <a:p>
            <a:pPr marL="742950" lvl="1" indent="-285750">
              <a:lnSpc>
                <a:spcPct val="115000"/>
              </a:lnSpc>
              <a:buFont typeface="Courier New" panose="02070309020205020404" pitchFamily="49" charset="0"/>
              <a:buChar char="o"/>
            </a:pP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Ratio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of total overhead cost (personnel plus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non-personnel</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 allocated to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CCS/WIMCR </a:t>
            </a:r>
            <a:r>
              <a:rPr lang="en-US" sz="1400" b="1" dirty="0">
                <a:solidFill>
                  <a:srgbClr val="352C2C"/>
                </a:solidFill>
                <a:latin typeface="Arial" panose="020B0604020202020204" pitchFamily="34" charset="0"/>
                <a:ea typeface="Calibri" panose="020F0502020204030204" pitchFamily="34" charset="0"/>
                <a:cs typeface="Arial" panose="020B0604020202020204" pitchFamily="34" charset="0"/>
              </a:rPr>
              <a:t>divided by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all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CCS/WIMCR costs is greater than expected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threshold (above expected but below unallowable</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a:t>
            </a:r>
            <a:endParaRPr lang="en-US" sz="1400" dirty="0">
              <a:solidFill>
                <a:srgbClr val="352C2C"/>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Ratio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of total overhead cost (personnel plus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non-personnel</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 allocated to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CCS/WIMCR </a:t>
            </a:r>
            <a:r>
              <a:rPr lang="en-US" sz="1400" b="1" dirty="0">
                <a:solidFill>
                  <a:srgbClr val="352C2C"/>
                </a:solidFill>
                <a:latin typeface="Arial" panose="020B0604020202020204" pitchFamily="34" charset="0"/>
                <a:ea typeface="Calibri" panose="020F0502020204030204" pitchFamily="34" charset="0"/>
                <a:cs typeface="Arial" panose="020B0604020202020204" pitchFamily="34" charset="0"/>
              </a:rPr>
              <a:t>divided by </a:t>
            </a:r>
            <a:r>
              <a:rPr lang="en-US" sz="1400" dirty="0">
                <a:solidFill>
                  <a:srgbClr val="352C2C"/>
                </a:solidFill>
                <a:latin typeface="Arial" panose="020B0604020202020204" pitchFamily="34" charset="0"/>
                <a:ea typeface="Calibri" panose="020F0502020204030204" pitchFamily="34" charset="0"/>
                <a:cs typeface="Arial" panose="020B0604020202020204" pitchFamily="34" charset="0"/>
              </a:rPr>
              <a:t>all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CCS/WIMCR costs </a:t>
            </a:r>
            <a:r>
              <a:rPr lang="en-US" sz="1400" b="1" dirty="0" smtClean="0">
                <a:solidFill>
                  <a:srgbClr val="352C2C"/>
                </a:solidFill>
                <a:latin typeface="Arial" panose="020B0604020202020204" pitchFamily="34" charset="0"/>
                <a:ea typeface="Calibri" panose="020F0502020204030204" pitchFamily="34" charset="0"/>
                <a:cs typeface="Arial" panose="020B0604020202020204" pitchFamily="34" charset="0"/>
              </a:rPr>
              <a:t>is greater than </a:t>
            </a:r>
            <a:r>
              <a:rPr lang="en-US" sz="1400" dirty="0" smtClean="0">
                <a:solidFill>
                  <a:srgbClr val="352C2C"/>
                </a:solidFill>
                <a:latin typeface="Arial" panose="020B0604020202020204" pitchFamily="34" charset="0"/>
                <a:ea typeface="Calibri" panose="020F0502020204030204" pitchFamily="34" charset="0"/>
                <a:cs typeface="Arial" panose="020B0604020202020204" pitchFamily="34" charset="0"/>
              </a:rPr>
              <a:t>unallowable threshold.</a:t>
            </a:r>
            <a:endParaRPr lang="en-US" sz="1400" dirty="0">
              <a:solidFill>
                <a:srgbClr val="352C2C"/>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8532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1" dirty="0" smtClean="0"/>
              <a:t>Federal Funds screen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b="1" dirty="0" smtClean="0"/>
              <a:t>Data </a:t>
            </a:r>
            <a:r>
              <a:rPr lang="en-US" b="1" dirty="0"/>
              <a:t>f</a:t>
            </a:r>
            <a:r>
              <a:rPr lang="en-US" b="1" dirty="0" smtClean="0"/>
              <a:t>ields</a:t>
            </a:r>
          </a:p>
          <a:p>
            <a:pPr lvl="1"/>
            <a:r>
              <a:rPr lang="en-US" b="1" dirty="0" smtClean="0"/>
              <a:t>Total Allocated Cost: </a:t>
            </a:r>
            <a:r>
              <a:rPr lang="en-US" dirty="0" smtClean="0"/>
              <a:t>includes previously reported direct service cost, direct support cost, and overhead cost, which have been allocated to each individual CCS/WIMCR program. </a:t>
            </a:r>
          </a:p>
          <a:p>
            <a:pPr lvl="1"/>
            <a:r>
              <a:rPr lang="en-US" b="1" dirty="0" smtClean="0"/>
              <a:t>Federal Funds and Reductions: </a:t>
            </a:r>
            <a:r>
              <a:rPr lang="en-US" dirty="0" smtClean="0"/>
              <a:t>Identify any federal grant dollars applied to offset the cost of your agency's CCS/WIMCR programs.</a:t>
            </a:r>
          </a:p>
          <a:p>
            <a:pPr lvl="1"/>
            <a:r>
              <a:rPr lang="en-US" b="1" dirty="0" smtClean="0"/>
              <a:t>Net Cost</a:t>
            </a:r>
            <a:r>
              <a:rPr lang="en-US" dirty="0" smtClean="0"/>
              <a:t>: Total Allocated Cost: Federal Funds and Reductions (system generated).</a:t>
            </a:r>
          </a:p>
          <a:p>
            <a:endParaRPr lang="en-US" dirty="0" smtClean="0"/>
          </a:p>
          <a:p>
            <a:pPr lvl="2"/>
            <a:endParaRPr lang="en-US" dirty="0" smtClean="0"/>
          </a:p>
          <a:p>
            <a:pPr lvl="2"/>
            <a:endParaRPr lang="en-US" dirty="0" smtClean="0"/>
          </a:p>
          <a:p>
            <a:pPr lvl="1"/>
            <a:endParaRPr lang="en-US" dirty="0" smtClean="0"/>
          </a:p>
          <a:p>
            <a:endParaRPr lang="en-US" dirty="0"/>
          </a:p>
        </p:txBody>
      </p:sp>
      <p:sp>
        <p:nvSpPr>
          <p:cNvPr id="7"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88</a:t>
            </a:fld>
            <a:endParaRPr lang="en-US" dirty="0"/>
          </a:p>
        </p:txBody>
      </p:sp>
      <p:sp>
        <p:nvSpPr>
          <p:cNvPr id="2" name="Title 1"/>
          <p:cNvSpPr>
            <a:spLocks noGrp="1"/>
          </p:cNvSpPr>
          <p:nvPr>
            <p:ph type="title"/>
          </p:nvPr>
        </p:nvSpPr>
        <p:spPr/>
        <p:txBody>
          <a:bodyPr/>
          <a:lstStyle/>
          <a:p>
            <a:r>
              <a:rPr lang="en-US" smtClean="0"/>
              <a:t>CCS/WIMCR Federal Funds and Reductions</a:t>
            </a:r>
            <a:endParaRPr lang="en-US" dirty="0"/>
          </a:p>
        </p:txBody>
      </p:sp>
      <p:pic>
        <p:nvPicPr>
          <p:cNvPr id="6" name="Picture 5"/>
          <p:cNvPicPr>
            <a:picLocks noChangeAspect="1"/>
          </p:cNvPicPr>
          <p:nvPr/>
        </p:nvPicPr>
        <p:blipFill>
          <a:blip r:embed="rId2"/>
          <a:stretch>
            <a:fillRect/>
          </a:stretch>
        </p:blipFill>
        <p:spPr>
          <a:xfrm>
            <a:off x="1712309" y="1780906"/>
            <a:ext cx="5719382" cy="1448130"/>
          </a:xfrm>
          <a:prstGeom prst="rect">
            <a:avLst/>
          </a:prstGeom>
        </p:spPr>
      </p:pic>
    </p:spTree>
    <p:extLst>
      <p:ext uri="{BB962C8B-B14F-4D97-AF65-F5344CB8AC3E}">
        <p14:creationId xmlns:p14="http://schemas.microsoft.com/office/powerpoint/2010/main" val="6322124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a:spLocks noGrp="1"/>
          </p:cNvSpPr>
          <p:nvPr>
            <p:ph idx="1"/>
          </p:nvPr>
        </p:nvSpPr>
        <p:spPr/>
        <p:txBody>
          <a:bodyPr/>
          <a:lstStyle/>
          <a:p>
            <a:r>
              <a:rPr lang="en-US" b="1" dirty="0" smtClean="0"/>
              <a:t>Federal Funds Examples</a:t>
            </a:r>
          </a:p>
          <a:p>
            <a:pPr lvl="1"/>
            <a:r>
              <a:rPr lang="en-US" dirty="0" smtClean="0"/>
              <a:t>CCS/WIMCR providers are required to report the receipt of federal grant funding that is used to offset the cost of a CCS/WIMCR program.</a:t>
            </a:r>
          </a:p>
          <a:p>
            <a:pPr lvl="1"/>
            <a:r>
              <a:rPr lang="en-US" dirty="0" smtClean="0"/>
              <a:t>Federal dollars include, but are not limited to: </a:t>
            </a:r>
          </a:p>
          <a:p>
            <a:pPr lvl="2"/>
            <a:r>
              <a:rPr lang="en-US" dirty="0" smtClean="0"/>
              <a:t>Substance Abuse Block Grant.</a:t>
            </a:r>
          </a:p>
          <a:p>
            <a:pPr lvl="2"/>
            <a:r>
              <a:rPr lang="en-US" dirty="0" smtClean="0"/>
              <a:t>Mental Health Block Grant.</a:t>
            </a:r>
          </a:p>
          <a:p>
            <a:pPr lvl="2"/>
            <a:r>
              <a:rPr lang="en-US" dirty="0" smtClean="0"/>
              <a:t>Social Services Block Grant.</a:t>
            </a:r>
          </a:p>
          <a:p>
            <a:r>
              <a:rPr lang="en-US" b="1" dirty="0" smtClean="0"/>
              <a:t>Desk Review</a:t>
            </a:r>
          </a:p>
          <a:p>
            <a:endParaRPr lang="en-US" dirty="0" smtClean="0"/>
          </a:p>
          <a:p>
            <a:pPr lvl="2"/>
            <a:endParaRPr lang="en-US" dirty="0" smtClean="0"/>
          </a:p>
          <a:p>
            <a:pPr lvl="2"/>
            <a:endParaRPr lang="en-US" dirty="0" smtClean="0"/>
          </a:p>
          <a:p>
            <a:pPr lvl="1"/>
            <a:endParaRPr lang="en-US" dirty="0" smtClean="0"/>
          </a:p>
          <a:p>
            <a:pPr lvl="0"/>
            <a:endParaRPr lang="en-US" noProof="0" dirty="0" smtClean="0"/>
          </a:p>
        </p:txBody>
      </p:sp>
      <p:sp>
        <p:nvSpPr>
          <p:cNvPr id="2"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8" name="Slide Number Placeholder 4"/>
          <p:cNvSpPr>
            <a:spLocks noGrp="1"/>
          </p:cNvSpPr>
          <p:nvPr>
            <p:ph type="sldNum" sz="quarter" idx="12"/>
          </p:nvPr>
        </p:nvSpPr>
        <p:spPr/>
        <p:txBody>
          <a:bodyPr/>
          <a:lstStyle/>
          <a:p>
            <a:fld id="{A3C03B1A-2FF6-49E8-A9D8-42DBFE31E9E4}" type="slidenum">
              <a:rPr lang="en-US" smtClean="0"/>
              <a:pPr/>
              <a:t>89</a:t>
            </a:fld>
            <a:endParaRPr lang="en-US" dirty="0"/>
          </a:p>
        </p:txBody>
      </p:sp>
      <p:sp>
        <p:nvSpPr>
          <p:cNvPr id="7" name="Title 6"/>
          <p:cNvSpPr>
            <a:spLocks noGrp="1"/>
          </p:cNvSpPr>
          <p:nvPr>
            <p:ph type="title"/>
          </p:nvPr>
        </p:nvSpPr>
        <p:spPr/>
        <p:txBody>
          <a:bodyPr>
            <a:normAutofit fontScale="90000"/>
          </a:bodyPr>
          <a:lstStyle/>
          <a:p>
            <a:r>
              <a:rPr lang="en-US" smtClean="0"/>
              <a:t>CCS/WIMCR Federal Funds Examples and </a:t>
            </a:r>
            <a:br>
              <a:rPr lang="en-US" smtClean="0"/>
            </a:br>
            <a:r>
              <a:rPr lang="en-US" smtClean="0"/>
              <a:t>Desk Reviews</a:t>
            </a:r>
            <a:endParaRPr lang="en-US" dirty="0"/>
          </a:p>
        </p:txBody>
      </p:sp>
      <p:sp>
        <p:nvSpPr>
          <p:cNvPr id="15" name="Rounded Rectangle 14"/>
          <p:cNvSpPr/>
          <p:nvPr/>
        </p:nvSpPr>
        <p:spPr>
          <a:xfrm>
            <a:off x="561334" y="4533900"/>
            <a:ext cx="8202305" cy="981075"/>
          </a:xfrm>
          <a:prstGeom prst="roundRect">
            <a:avLst/>
          </a:prstGeom>
          <a:solidFill>
            <a:schemeClr val="bg1">
              <a:lumMod val="85000"/>
            </a:schemeClr>
          </a:solidFill>
          <a:ln w="38100">
            <a:noFill/>
          </a:ln>
          <a:effectLst>
            <a:outerShdw blurRad="50800" dist="50800" dir="5400000" sx="17000" sy="1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lvl="0" indent="-285750">
              <a:lnSpc>
                <a:spcPct val="115000"/>
              </a:lnSpc>
              <a:buFont typeface="Arial" panose="020B0604020202020204" pitchFamily="34" charset="0"/>
              <a:buChar char="•"/>
            </a:pPr>
            <a:endParaRPr lang="en-US" sz="1400" dirty="0">
              <a:solidFill>
                <a:srgbClr val="352C2C"/>
              </a:solidFill>
              <a:latin typeface="Arial" panose="020B0604020202020204" pitchFamily="34" charset="0"/>
              <a:ea typeface="Calibri" panose="020F0502020204030204" pitchFamily="34" charset="0"/>
              <a:cs typeface="Arial" panose="020B0604020202020204" pitchFamily="34" charset="0"/>
            </a:endParaRPr>
          </a:p>
        </p:txBody>
      </p:sp>
      <p:sp>
        <p:nvSpPr>
          <p:cNvPr id="21" name="TextBox 20"/>
          <p:cNvSpPr txBox="1"/>
          <p:nvPr/>
        </p:nvSpPr>
        <p:spPr>
          <a:xfrm>
            <a:off x="809625" y="4619625"/>
            <a:ext cx="7705725" cy="738664"/>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Federal funds exceed total program </a:t>
            </a:r>
            <a:r>
              <a:rPr lang="en-US" sz="1400" dirty="0" smtClean="0">
                <a:latin typeface="Arial" panose="020B0604020202020204" pitchFamily="34" charset="0"/>
                <a:cs typeface="Arial" panose="020B0604020202020204" pitchFamily="34" charset="0"/>
              </a:rPr>
              <a:t>costs.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total value of federal funds used toward a specific CCS/WIMCR program cannot be greater than the cost of the entire CCS/WIMCR program. </a:t>
            </a:r>
          </a:p>
        </p:txBody>
      </p:sp>
    </p:spTree>
    <p:extLst>
      <p:ext uri="{BB962C8B-B14F-4D97-AF65-F5344CB8AC3E}">
        <p14:creationId xmlns:p14="http://schemas.microsoft.com/office/powerpoint/2010/main" val="3985439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9</a:t>
            </a:fld>
            <a:endParaRPr lang="en-US" dirty="0"/>
          </a:p>
        </p:txBody>
      </p:sp>
      <p:sp>
        <p:nvSpPr>
          <p:cNvPr id="6" name="Title 1"/>
          <p:cNvSpPr>
            <a:spLocks noGrp="1"/>
          </p:cNvSpPr>
          <p:nvPr>
            <p:ph type="title"/>
          </p:nvPr>
        </p:nvSpPr>
        <p:spPr>
          <a:xfrm>
            <a:off x="628649" y="363483"/>
            <a:ext cx="7886700" cy="905069"/>
          </a:xfrm>
        </p:spPr>
        <p:txBody>
          <a:bodyPr anchor="t" anchorCtr="0">
            <a:noAutofit/>
          </a:bodyPr>
          <a:lstStyle/>
          <a:p>
            <a:r>
              <a:rPr lang="en-US" dirty="0" smtClean="0"/>
              <a:t>Regional Claims by Quarter</a:t>
            </a:r>
            <a:endParaRPr lang="en-US" dirty="0"/>
          </a:p>
        </p:txBody>
      </p:sp>
      <p:graphicFrame>
        <p:nvGraphicFramePr>
          <p:cNvPr id="7" name="Table 6"/>
          <p:cNvGraphicFramePr>
            <a:graphicFrameLocks noGrp="1"/>
          </p:cNvGraphicFramePr>
          <p:nvPr>
            <p:extLst/>
          </p:nvPr>
        </p:nvGraphicFramePr>
        <p:xfrm>
          <a:off x="400051" y="1752599"/>
          <a:ext cx="8629649" cy="1981200"/>
        </p:xfrm>
        <a:graphic>
          <a:graphicData uri="http://schemas.openxmlformats.org/drawingml/2006/table">
            <a:tbl>
              <a:tblPr firstRow="1" bandRow="1">
                <a:tableStyleId>{5C22544A-7EE6-4342-B048-85BDC9FD1C3A}</a:tableStyleId>
              </a:tblPr>
              <a:tblGrid>
                <a:gridCol w="3625304"/>
                <a:gridCol w="1720243"/>
                <a:gridCol w="1663376"/>
                <a:gridCol w="1620726"/>
              </a:tblGrid>
              <a:tr h="57685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Percentage</a:t>
                      </a:r>
                      <a:r>
                        <a:rPr lang="en-US" sz="1800" u="none" strike="noStrike" baseline="0" dirty="0" smtClean="0">
                          <a:solidFill>
                            <a:schemeClr val="bg1"/>
                          </a:solidFill>
                          <a:effectLst/>
                          <a:latin typeface="Arial" panose="020B0604020202020204" pitchFamily="34" charset="0"/>
                          <a:cs typeface="Arial" panose="020B0604020202020204" pitchFamily="34" charset="0"/>
                        </a:rPr>
                        <a:t> Breakdown of Regional and Non-Regional Claims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(July 2014</a:t>
                      </a:r>
                      <a:r>
                        <a:rPr lang="en-US" sz="1800" u="none" strike="noStrike" baseline="0" dirty="0" smtClean="0">
                          <a:solidFill>
                            <a:schemeClr val="bg1"/>
                          </a:solidFill>
                          <a:effectLst/>
                          <a:latin typeface="Arial" panose="020B0604020202020204" pitchFamily="34" charset="0"/>
                          <a:cs typeface="Arial" panose="020B0604020202020204" pitchFamily="34" charset="0"/>
                        </a:rPr>
                        <a:t>–March 2015)</a:t>
                      </a:r>
                      <a:endParaRPr lang="en-US" sz="1800" b="0" i="0" u="none" strike="noStrike" dirty="0" smtClean="0">
                        <a:solidFill>
                          <a:schemeClr val="bg1"/>
                        </a:solidFill>
                        <a:effectLst/>
                        <a:latin typeface="Arial" panose="020B0604020202020204" pitchFamily="34" charset="0"/>
                        <a:cs typeface="Arial" panose="020B0604020202020204" pitchFamily="34" charset="0"/>
                      </a:endParaRPr>
                    </a:p>
                  </a:txBody>
                  <a:tcPr>
                    <a:solidFill>
                      <a:srgbClr val="00206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34208">
                <a:tc>
                  <a:txBody>
                    <a:bodyPr/>
                    <a:lstStyle/>
                    <a:p>
                      <a:r>
                        <a:rPr lang="en-US" sz="1600" b="1" i="0" u="none" strike="noStrike" dirty="0" smtClean="0">
                          <a:solidFill>
                            <a:schemeClr val="bg1"/>
                          </a:solidFill>
                          <a:effectLst/>
                          <a:latin typeface="Arial" panose="020B0604020202020204" pitchFamily="34" charset="0"/>
                          <a:cs typeface="Arial" panose="020B0604020202020204" pitchFamily="34" charset="0"/>
                        </a:rPr>
                        <a:t>Type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pPr algn="ctr" fontAlgn="ctr"/>
                      <a:r>
                        <a:rPr lang="en-US" sz="1600" b="1" u="none" strike="noStrike" dirty="0" smtClean="0">
                          <a:solidFill>
                            <a:schemeClr val="bg1"/>
                          </a:solidFill>
                          <a:effectLst/>
                          <a:latin typeface="Arial" panose="020B0604020202020204" pitchFamily="34" charset="0"/>
                          <a:cs typeface="Arial" panose="020B0604020202020204" pitchFamily="34" charset="0"/>
                        </a:rPr>
                        <a:t>Jul–Sep</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smtClean="0">
                          <a:solidFill>
                            <a:schemeClr val="bg1"/>
                          </a:solidFill>
                          <a:effectLst/>
                          <a:latin typeface="Arial" panose="020B0604020202020204" pitchFamily="34" charset="0"/>
                          <a:cs typeface="Arial" panose="020B0604020202020204" pitchFamily="34" charset="0"/>
                        </a:rPr>
                        <a:t>Oct</a:t>
                      </a:r>
                      <a:r>
                        <a:rPr lang="en-US" sz="1600" b="1" u="none" strike="noStrike" baseline="0" dirty="0" smtClean="0">
                          <a:solidFill>
                            <a:schemeClr val="bg1"/>
                          </a:solidFill>
                          <a:effectLst/>
                          <a:latin typeface="Arial" panose="020B0604020202020204" pitchFamily="34" charset="0"/>
                          <a:cs typeface="Arial" panose="020B0604020202020204" pitchFamily="34" charset="0"/>
                        </a:rPr>
                        <a:t>–</a:t>
                      </a:r>
                      <a:r>
                        <a:rPr lang="en-US" sz="1600" b="1" u="none" strike="noStrike" dirty="0" smtClean="0">
                          <a:solidFill>
                            <a:schemeClr val="bg1"/>
                          </a:solidFill>
                          <a:effectLst/>
                          <a:latin typeface="Arial" panose="020B0604020202020204" pitchFamily="34" charset="0"/>
                          <a:cs typeface="Arial" panose="020B0604020202020204" pitchFamily="34" charset="0"/>
                        </a:rPr>
                        <a:t>Dec</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c>
                  <a:txBody>
                    <a:bodyPr/>
                    <a:lstStyle/>
                    <a:p>
                      <a:pPr algn="ctr" fontAlgn="ctr"/>
                      <a:r>
                        <a:rPr lang="en-US" sz="1600" b="1" u="none" strike="noStrike" dirty="0" smtClean="0">
                          <a:solidFill>
                            <a:schemeClr val="bg1"/>
                          </a:solidFill>
                          <a:effectLst/>
                          <a:latin typeface="Arial" panose="020B0604020202020204" pitchFamily="34" charset="0"/>
                          <a:cs typeface="Arial" panose="020B0604020202020204" pitchFamily="34" charset="0"/>
                        </a:rPr>
                        <a:t>Jan</a:t>
                      </a:r>
                      <a:r>
                        <a:rPr lang="en-US" sz="1600" b="1" u="none" strike="noStrike" baseline="0" dirty="0" smtClean="0">
                          <a:solidFill>
                            <a:schemeClr val="bg1"/>
                          </a:solidFill>
                          <a:effectLst/>
                          <a:latin typeface="Arial" panose="020B0604020202020204" pitchFamily="34" charset="0"/>
                          <a:cs typeface="Arial" panose="020B0604020202020204" pitchFamily="34" charset="0"/>
                        </a:rPr>
                        <a:t>–</a:t>
                      </a:r>
                      <a:r>
                        <a:rPr lang="en-US" sz="1600" b="1" u="none" strike="noStrike" dirty="0" smtClean="0">
                          <a:solidFill>
                            <a:schemeClr val="bg1"/>
                          </a:solidFill>
                          <a:effectLst/>
                          <a:latin typeface="Arial" panose="020B0604020202020204" pitchFamily="34" charset="0"/>
                          <a:cs typeface="Arial" panose="020B0604020202020204" pitchFamily="34" charset="0"/>
                        </a:rPr>
                        <a:t>Mar</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84" marR="6684" marT="6684" marB="0" anchor="ctr">
                    <a:solidFill>
                      <a:schemeClr val="accent1">
                        <a:lumMod val="75000"/>
                      </a:schemeClr>
                    </a:solidFill>
                  </a:tcPr>
                </a:tc>
              </a:tr>
              <a:tr h="334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panose="020B0604020202020204" pitchFamily="34" charset="0"/>
                          <a:cs typeface="Arial" panose="020B0604020202020204" pitchFamily="34" charset="0"/>
                        </a:rPr>
                        <a:t>N</a:t>
                      </a:r>
                      <a:r>
                        <a:rPr lang="en-US" sz="1600" b="0" i="0" u="none" strike="noStrike" baseline="0" dirty="0" smtClean="0">
                          <a:solidFill>
                            <a:schemeClr val="tx1"/>
                          </a:solidFill>
                          <a:effectLst/>
                          <a:latin typeface="Arial" panose="020B0604020202020204" pitchFamily="34" charset="0"/>
                          <a:cs typeface="Arial" panose="020B0604020202020204" pitchFamily="34" charset="0"/>
                        </a:rPr>
                        <a:t>on-Re</a:t>
                      </a:r>
                      <a:r>
                        <a:rPr lang="en-US" sz="1600" b="0" i="0" u="none" strike="noStrike" dirty="0" smtClean="0">
                          <a:solidFill>
                            <a:srgbClr val="000000"/>
                          </a:solidFill>
                          <a:effectLst/>
                          <a:latin typeface="Arial" panose="020B0604020202020204" pitchFamily="34" charset="0"/>
                          <a:cs typeface="Arial" panose="020B0604020202020204" pitchFamily="34" charset="0"/>
                        </a:rPr>
                        <a:t>gional Claims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US" sz="1600" u="none" strike="noStrike" dirty="0">
                          <a:effectLst/>
                          <a:latin typeface="Arial" panose="020B0604020202020204" pitchFamily="34" charset="0"/>
                          <a:cs typeface="Arial" panose="020B0604020202020204" pitchFamily="34" charset="0"/>
                        </a:rPr>
                        <a:t>42%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r>
              <a:tr h="334208">
                <a:tc>
                  <a:txBody>
                    <a:bodyPr/>
                    <a:lstStyle/>
                    <a:p>
                      <a:r>
                        <a:rPr lang="en-US" sz="1600" b="0" i="0" u="none" strike="noStrike" dirty="0" smtClean="0">
                          <a:solidFill>
                            <a:srgbClr val="000000"/>
                          </a:solidFill>
                          <a:effectLst/>
                          <a:latin typeface="Arial" panose="020B0604020202020204" pitchFamily="34" charset="0"/>
                          <a:cs typeface="Arial" panose="020B0604020202020204" pitchFamily="34" charset="0"/>
                        </a:rPr>
                        <a:t>Regional Claims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US" sz="1600" u="none" strike="noStrike" dirty="0">
                          <a:effectLst/>
                          <a:latin typeface="Arial" panose="020B0604020202020204" pitchFamily="34" charset="0"/>
                          <a:cs typeface="Arial" panose="020B0604020202020204" pitchFamily="34" charset="0"/>
                        </a:rPr>
                        <a:t>58%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89%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96%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r>
              <a:tr h="334208">
                <a:tc>
                  <a:txBody>
                    <a:bodyPr/>
                    <a:lstStyle/>
                    <a:p>
                      <a:r>
                        <a:rPr lang="en-US" sz="1600" b="1" i="0" u="none" strike="noStrike" dirty="0" smtClean="0">
                          <a:solidFill>
                            <a:srgbClr val="000000"/>
                          </a:solidFill>
                          <a:effectLst/>
                          <a:latin typeface="Arial" panose="020B0604020202020204" pitchFamily="34" charset="0"/>
                          <a:cs typeface="Arial" panose="020B0604020202020204" pitchFamily="34" charset="0"/>
                        </a:rPr>
                        <a:t>All Claims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US" sz="1600" b="1" u="none" strike="noStrike" dirty="0" smtClean="0">
                          <a:effectLst/>
                          <a:latin typeface="Arial" panose="020B0604020202020204" pitchFamily="34" charset="0"/>
                          <a:cs typeface="Arial" panose="020B0604020202020204" pitchFamily="34" charset="0"/>
                        </a:rPr>
                        <a:t>100%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c>
                  <a:txBody>
                    <a:bodyPr/>
                    <a:lstStyle/>
                    <a:p>
                      <a:pPr algn="ctr" fontAlgn="ctr"/>
                      <a:r>
                        <a:rPr lang="en-US" sz="1600" b="1" u="none" strike="noStrike" dirty="0" smtClean="0">
                          <a:effectLst/>
                          <a:latin typeface="Arial" panose="020B0604020202020204" pitchFamily="34" charset="0"/>
                          <a:cs typeface="Arial" panose="020B0604020202020204" pitchFamily="34" charset="0"/>
                        </a:rPr>
                        <a:t>100%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c>
                  <a:txBody>
                    <a:bodyPr/>
                    <a:lstStyle/>
                    <a:p>
                      <a:pPr algn="ctr" fontAlgn="ctr"/>
                      <a:r>
                        <a:rPr lang="en-US" sz="1600" b="1" u="none" strike="noStrike" dirty="0" smtClean="0">
                          <a:effectLst/>
                          <a:latin typeface="Arial" panose="020B0604020202020204" pitchFamily="34" charset="0"/>
                          <a:cs typeface="Arial" panose="020B0604020202020204" pitchFamily="34" charset="0"/>
                        </a:rPr>
                        <a:t>100%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99" marR="7499" marT="7499" marB="0" anchor="ctr"/>
                </a:tc>
              </a:tr>
            </a:tbl>
          </a:graphicData>
        </a:graphic>
      </p:graphicFrame>
    </p:spTree>
    <p:extLst>
      <p:ext uri="{BB962C8B-B14F-4D97-AF65-F5344CB8AC3E}">
        <p14:creationId xmlns:p14="http://schemas.microsoft.com/office/powerpoint/2010/main" val="3894572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7" name="Slide Number Placeholder 4"/>
          <p:cNvSpPr>
            <a:spLocks noGrp="1"/>
          </p:cNvSpPr>
          <p:nvPr>
            <p:ph type="sldNum" sz="quarter" idx="12"/>
          </p:nvPr>
        </p:nvSpPr>
        <p:spPr/>
        <p:txBody>
          <a:bodyPr/>
          <a:lstStyle/>
          <a:p>
            <a:fld id="{A3C03B1A-2FF6-49E8-A9D8-42DBFE31E9E4}" type="slidenum">
              <a:rPr lang="en-US" smtClean="0"/>
              <a:pPr/>
              <a:t>90</a:t>
            </a:fld>
            <a:endParaRPr lang="en-US" dirty="0"/>
          </a:p>
        </p:txBody>
      </p:sp>
      <p:sp>
        <p:nvSpPr>
          <p:cNvPr id="2" name="Title 1"/>
          <p:cNvSpPr>
            <a:spLocks noGrp="1"/>
          </p:cNvSpPr>
          <p:nvPr>
            <p:ph type="title"/>
          </p:nvPr>
        </p:nvSpPr>
        <p:spPr/>
        <p:txBody>
          <a:bodyPr/>
          <a:lstStyle/>
          <a:p>
            <a:r>
              <a:rPr lang="en-US" smtClean="0"/>
              <a:t>Summary and Certification</a:t>
            </a:r>
            <a:endParaRPr lang="en-US" dirty="0"/>
          </a:p>
        </p:txBody>
      </p:sp>
      <p:pic>
        <p:nvPicPr>
          <p:cNvPr id="10"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28613" y="1447800"/>
            <a:ext cx="8486775" cy="3992563"/>
          </a:xfrm>
        </p:spPr>
      </p:pic>
    </p:spTree>
    <p:extLst>
      <p:ext uri="{BB962C8B-B14F-4D97-AF65-F5344CB8AC3E}">
        <p14:creationId xmlns:p14="http://schemas.microsoft.com/office/powerpoint/2010/main" val="5295970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smtClean="0"/>
              <a:t>Summary and Certification: General Information</a:t>
            </a:r>
          </a:p>
          <a:p>
            <a:pPr lvl="1"/>
            <a:r>
              <a:rPr lang="en-US" dirty="0" smtClean="0"/>
              <a:t>This page outlines the summary of all costs entered in the cost report.</a:t>
            </a:r>
          </a:p>
          <a:p>
            <a:pPr lvl="1"/>
            <a:r>
              <a:rPr lang="en-US" dirty="0" smtClean="0"/>
              <a:t>Links are available to additional summary data by program and category.</a:t>
            </a:r>
          </a:p>
          <a:p>
            <a:pPr lvl="1"/>
            <a:r>
              <a:rPr lang="en-US" dirty="0" smtClean="0"/>
              <a:t>By clicking on </a:t>
            </a:r>
            <a:r>
              <a:rPr lang="en-US" b="1" dirty="0" smtClean="0"/>
              <a:t>Certify</a:t>
            </a:r>
            <a:r>
              <a:rPr lang="en-US" dirty="0" smtClean="0"/>
              <a:t>, the county-level administrator is able to certify the cost report. </a:t>
            </a:r>
          </a:p>
          <a:p>
            <a:r>
              <a:rPr lang="en-US" dirty="0" smtClean="0"/>
              <a:t>What happens when a report is certified?</a:t>
            </a:r>
          </a:p>
          <a:p>
            <a:pPr lvl="1"/>
            <a:r>
              <a:rPr lang="en-US" dirty="0" smtClean="0"/>
              <a:t>The following message will appear:</a:t>
            </a:r>
          </a:p>
          <a:p>
            <a:pPr lvl="2"/>
            <a:r>
              <a:rPr lang="en-US" dirty="0" smtClean="0"/>
              <a:t>This report has been completed and it is locked and ready for desk review. No edits can be made to the information. If changes are needed, please contact PCG to have the report certification rolled back.</a:t>
            </a:r>
          </a:p>
          <a:p>
            <a:pPr lvl="1"/>
            <a:r>
              <a:rPr lang="en-US" dirty="0" smtClean="0"/>
              <a:t>The dashboard page will show that the report is certified.</a:t>
            </a:r>
          </a:p>
          <a:p>
            <a:pPr lvl="1"/>
            <a:endParaRPr lang="en-US" dirty="0" smtClean="0"/>
          </a:p>
          <a:p>
            <a:endParaRPr lang="en-US" dirty="0"/>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9" name="Slide Number Placeholder 4"/>
          <p:cNvSpPr>
            <a:spLocks noGrp="1"/>
          </p:cNvSpPr>
          <p:nvPr>
            <p:ph type="sldNum" sz="quarter" idx="12"/>
          </p:nvPr>
        </p:nvSpPr>
        <p:spPr/>
        <p:txBody>
          <a:bodyPr/>
          <a:lstStyle/>
          <a:p>
            <a:fld id="{A3C03B1A-2FF6-49E8-A9D8-42DBFE31E9E4}" type="slidenum">
              <a:rPr lang="en-US" smtClean="0"/>
              <a:pPr/>
              <a:t>91</a:t>
            </a:fld>
            <a:endParaRPr lang="en-US" dirty="0"/>
          </a:p>
        </p:txBody>
      </p:sp>
      <p:sp>
        <p:nvSpPr>
          <p:cNvPr id="7" name="Title 6"/>
          <p:cNvSpPr>
            <a:spLocks noGrp="1"/>
          </p:cNvSpPr>
          <p:nvPr>
            <p:ph type="title"/>
          </p:nvPr>
        </p:nvSpPr>
        <p:spPr/>
        <p:txBody>
          <a:bodyPr/>
          <a:lstStyle/>
          <a:p>
            <a:r>
              <a:rPr lang="en-US" smtClean="0"/>
              <a:t>CCS/WIMCR Summary and Certification</a:t>
            </a:r>
            <a:endParaRPr lang="en-US" dirty="0"/>
          </a:p>
        </p:txBody>
      </p:sp>
      <p:pic>
        <p:nvPicPr>
          <p:cNvPr id="3" name="Picture 2"/>
          <p:cNvPicPr>
            <a:picLocks noChangeAspect="1"/>
          </p:cNvPicPr>
          <p:nvPr/>
        </p:nvPicPr>
        <p:blipFill>
          <a:blip r:embed="rId3"/>
          <a:stretch>
            <a:fillRect/>
          </a:stretch>
        </p:blipFill>
        <p:spPr>
          <a:xfrm>
            <a:off x="1025913" y="5214020"/>
            <a:ext cx="7221828" cy="981538"/>
          </a:xfrm>
          <a:prstGeom prst="rect">
            <a:avLst/>
          </a:prstGeom>
        </p:spPr>
      </p:pic>
    </p:spTree>
    <p:extLst>
      <p:ext uri="{BB962C8B-B14F-4D97-AF65-F5344CB8AC3E}">
        <p14:creationId xmlns:p14="http://schemas.microsoft.com/office/powerpoint/2010/main" val="35879142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www.pcghealth.com | CCS/WIMCR 2014 Cost Report </a:t>
            </a:r>
            <a:endParaRPr lang="en-US" dirty="0"/>
          </a:p>
        </p:txBody>
      </p:sp>
      <p:sp>
        <p:nvSpPr>
          <p:cNvPr id="11" name="Slide Number Placeholder 4"/>
          <p:cNvSpPr>
            <a:spLocks noGrp="1"/>
          </p:cNvSpPr>
          <p:nvPr>
            <p:ph type="sldNum" sz="quarter" idx="12"/>
          </p:nvPr>
        </p:nvSpPr>
        <p:spPr/>
        <p:txBody>
          <a:bodyPr/>
          <a:lstStyle/>
          <a:p>
            <a:fld id="{A3C03B1A-2FF6-49E8-A9D8-42DBFE31E9E4}" type="slidenum">
              <a:rPr lang="en-US" smtClean="0"/>
              <a:pPr/>
              <a:t>92</a:t>
            </a:fld>
            <a:endParaRPr lang="en-US" dirty="0"/>
          </a:p>
        </p:txBody>
      </p:sp>
      <p:sp>
        <p:nvSpPr>
          <p:cNvPr id="7" name="Title 6"/>
          <p:cNvSpPr>
            <a:spLocks noGrp="1"/>
          </p:cNvSpPr>
          <p:nvPr>
            <p:ph type="title"/>
          </p:nvPr>
        </p:nvSpPr>
        <p:spPr/>
        <p:txBody>
          <a:bodyPr/>
          <a:lstStyle/>
          <a:p>
            <a:r>
              <a:rPr lang="en-US" smtClean="0"/>
              <a:t>Summary and Certification</a:t>
            </a:r>
            <a:endParaRPr lang="en-US" dirty="0"/>
          </a:p>
        </p:txBody>
      </p:sp>
      <p:grpSp>
        <p:nvGrpSpPr>
          <p:cNvPr id="6" name="Group 5"/>
          <p:cNvGrpSpPr/>
          <p:nvPr/>
        </p:nvGrpSpPr>
        <p:grpSpPr>
          <a:xfrm>
            <a:off x="314324" y="1788065"/>
            <a:ext cx="4787763" cy="3883866"/>
            <a:chOff x="1606411" y="1943095"/>
            <a:chExt cx="4619893" cy="3781845"/>
          </a:xfrm>
        </p:grpSpPr>
        <p:pic>
          <p:nvPicPr>
            <p:cNvPr id="2" name="Picture 1"/>
            <p:cNvPicPr>
              <a:picLocks noChangeAspect="1"/>
            </p:cNvPicPr>
            <p:nvPr/>
          </p:nvPicPr>
          <p:blipFill>
            <a:blip r:embed="rId3"/>
            <a:stretch>
              <a:fillRect/>
            </a:stretch>
          </p:blipFill>
          <p:spPr>
            <a:xfrm>
              <a:off x="1606411" y="1943095"/>
              <a:ext cx="4595813" cy="2064617"/>
            </a:xfrm>
            <a:prstGeom prst="rect">
              <a:avLst/>
            </a:prstGeom>
          </p:spPr>
        </p:pic>
        <p:pic>
          <p:nvPicPr>
            <p:cNvPr id="4" name="Picture 3"/>
            <p:cNvPicPr>
              <a:picLocks noChangeAspect="1"/>
            </p:cNvPicPr>
            <p:nvPr/>
          </p:nvPicPr>
          <p:blipFill>
            <a:blip r:embed="rId4"/>
            <a:stretch>
              <a:fillRect/>
            </a:stretch>
          </p:blipFill>
          <p:spPr>
            <a:xfrm>
              <a:off x="1664596" y="3789072"/>
              <a:ext cx="4561708" cy="1935868"/>
            </a:xfrm>
            <a:prstGeom prst="rect">
              <a:avLst/>
            </a:prstGeom>
          </p:spPr>
        </p:pic>
      </p:grpSp>
      <p:sp>
        <p:nvSpPr>
          <p:cNvPr id="8" name="Oval 7"/>
          <p:cNvSpPr/>
          <p:nvPr/>
        </p:nvSpPr>
        <p:spPr>
          <a:xfrm>
            <a:off x="1444486" y="2051455"/>
            <a:ext cx="410818" cy="35780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stretch>
            <a:fillRect/>
          </a:stretch>
        </p:blipFill>
        <p:spPr>
          <a:xfrm>
            <a:off x="5591871" y="1788065"/>
            <a:ext cx="3052555" cy="2802213"/>
          </a:xfrm>
          <a:prstGeom prst="rect">
            <a:avLst/>
          </a:prstGeom>
        </p:spPr>
      </p:pic>
      <p:cxnSp>
        <p:nvCxnSpPr>
          <p:cNvPr id="15" name="Straight Arrow Connector 14"/>
          <p:cNvCxnSpPr>
            <a:stCxn id="8" idx="6"/>
            <a:endCxn id="13" idx="1"/>
          </p:cNvCxnSpPr>
          <p:nvPr/>
        </p:nvCxnSpPr>
        <p:spPr>
          <a:xfrm>
            <a:off x="1855304" y="2230360"/>
            <a:ext cx="3736567" cy="9588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817924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93</a:t>
            </a:fld>
            <a:endParaRPr lang="en-US" dirty="0"/>
          </a:p>
        </p:txBody>
      </p:sp>
      <p:sp>
        <p:nvSpPr>
          <p:cNvPr id="2" name="Title 1"/>
          <p:cNvSpPr>
            <a:spLocks noGrp="1"/>
          </p:cNvSpPr>
          <p:nvPr>
            <p:ph type="title"/>
          </p:nvPr>
        </p:nvSpPr>
        <p:spPr/>
        <p:txBody>
          <a:bodyPr/>
          <a:lstStyle/>
          <a:p>
            <a:r>
              <a:rPr lang="en-US" smtClean="0"/>
              <a:t>WIMCR Management Reports </a:t>
            </a:r>
            <a:endParaRPr lang="en-US" dirty="0"/>
          </a:p>
        </p:txBody>
      </p:sp>
      <p:pic>
        <p:nvPicPr>
          <p:cNvPr id="6" name="Content Placeholder 5"/>
          <p:cNvPicPr>
            <a:picLocks noGrp="1" noChangeAspect="1"/>
          </p:cNvPicPr>
          <p:nvPr>
            <p:ph idx="4294967295"/>
          </p:nvPr>
        </p:nvPicPr>
        <p:blipFill>
          <a:blip r:embed="rId2"/>
          <a:stretch>
            <a:fillRect/>
          </a:stretch>
        </p:blipFill>
        <p:spPr>
          <a:xfrm>
            <a:off x="352425" y="1501775"/>
            <a:ext cx="8439150" cy="4268788"/>
          </a:xfrm>
          <a:prstGeom prst="rect">
            <a:avLst/>
          </a:prstGeom>
        </p:spPr>
      </p:pic>
    </p:spTree>
    <p:extLst>
      <p:ext uri="{BB962C8B-B14F-4D97-AF65-F5344CB8AC3E}">
        <p14:creationId xmlns:p14="http://schemas.microsoft.com/office/powerpoint/2010/main" val="27125669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p:txBody>
          <a:bodyPr>
            <a:normAutofit lnSpcReduction="10000"/>
          </a:bodyPr>
          <a:lstStyle/>
          <a:p>
            <a:r>
              <a:rPr lang="en-US" dirty="0" smtClean="0"/>
              <a:t>Provider Summary Report (PSR)</a:t>
            </a:r>
          </a:p>
          <a:p>
            <a:pPr marL="800100" lvl="1" indent="-342900">
              <a:buFont typeface="+mj-lt"/>
              <a:buAutoNum type="arabicPeriod"/>
            </a:pPr>
            <a:r>
              <a:rPr lang="en-US" dirty="0" smtClean="0"/>
              <a:t>Calculate county cost (cost per unit from cost report).</a:t>
            </a:r>
          </a:p>
          <a:p>
            <a:pPr marL="800100" lvl="1" indent="-342900">
              <a:buFont typeface="+mj-lt"/>
              <a:buAutoNum type="arabicPeriod"/>
            </a:pPr>
            <a:r>
              <a:rPr lang="en-US" dirty="0" smtClean="0"/>
              <a:t>Multiply by total Medicaid claims.</a:t>
            </a:r>
          </a:p>
          <a:p>
            <a:pPr marL="800100" lvl="1" indent="-342900">
              <a:buFont typeface="+mj-lt"/>
              <a:buAutoNum type="arabicPeriod"/>
            </a:pPr>
            <a:r>
              <a:rPr lang="en-US" dirty="0" smtClean="0"/>
              <a:t>Subtract fee-for-service (FFS) claims.</a:t>
            </a:r>
          </a:p>
          <a:p>
            <a:r>
              <a:rPr lang="en-US" dirty="0" smtClean="0"/>
              <a:t>PSR notes</a:t>
            </a:r>
          </a:p>
          <a:p>
            <a:pPr lvl="1"/>
            <a:r>
              <a:rPr lang="en-US" dirty="0" smtClean="0"/>
              <a:t>PSR structure and calculation vary based on date of regionalization.</a:t>
            </a:r>
          </a:p>
          <a:p>
            <a:pPr lvl="1"/>
            <a:r>
              <a:rPr lang="en-US" dirty="0" smtClean="0"/>
              <a:t>In CY 2014, step 1 value will vary from January–June (legacy method) and July–December (updated method).</a:t>
            </a:r>
          </a:p>
          <a:p>
            <a:r>
              <a:rPr lang="en-US" dirty="0" smtClean="0"/>
              <a:t>Regional reports</a:t>
            </a:r>
          </a:p>
          <a:p>
            <a:pPr lvl="1"/>
            <a:r>
              <a:rPr lang="en-US" dirty="0" smtClean="0"/>
              <a:t>Regional payment summary</a:t>
            </a:r>
          </a:p>
          <a:p>
            <a:pPr lvl="1"/>
            <a:r>
              <a:rPr lang="en-US" dirty="0" smtClean="0"/>
              <a:t>Intergovernmental agreements report</a:t>
            </a:r>
            <a:endParaRPr lang="en-US" dirty="0"/>
          </a:p>
        </p:txBody>
      </p:sp>
      <p:sp>
        <p:nvSpPr>
          <p:cNvPr id="17" name="Content Placeholder 16"/>
          <p:cNvSpPr>
            <a:spLocks noGrp="1"/>
          </p:cNvSpPr>
          <p:nvPr>
            <p:ph sz="half" idx="2"/>
          </p:nvPr>
        </p:nvSpPr>
        <p:spPr/>
        <p:txBody>
          <a:bodyPr/>
          <a:lstStyle/>
          <a:p>
            <a:endParaRPr lang="en-US"/>
          </a:p>
        </p:txBody>
      </p:sp>
      <p:sp>
        <p:nvSpPr>
          <p:cNvPr id="8" name="Footer Placeholder 1"/>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94</a:t>
            </a:fld>
            <a:endParaRPr lang="en-US" dirty="0"/>
          </a:p>
        </p:txBody>
      </p:sp>
      <p:sp>
        <p:nvSpPr>
          <p:cNvPr id="6" name="Title 1"/>
          <p:cNvSpPr>
            <a:spLocks noGrp="1"/>
          </p:cNvSpPr>
          <p:nvPr>
            <p:ph type="title"/>
          </p:nvPr>
        </p:nvSpPr>
        <p:spPr/>
        <p:txBody>
          <a:bodyPr/>
          <a:lstStyle/>
          <a:p>
            <a:r>
              <a:rPr lang="en-US" smtClean="0"/>
              <a:t>CCS Management Reports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2667" y="1457324"/>
            <a:ext cx="4552633" cy="4552633"/>
          </a:xfrm>
          <a:prstGeom prst="rect">
            <a:avLst/>
          </a:prstGeom>
        </p:spPr>
      </p:pic>
      <p:sp>
        <p:nvSpPr>
          <p:cNvPr id="10" name="Content Placeholder 2"/>
          <p:cNvSpPr txBox="1">
            <a:spLocks/>
          </p:cNvSpPr>
          <p:nvPr/>
        </p:nvSpPr>
        <p:spPr>
          <a:xfrm>
            <a:off x="628650" y="5247861"/>
            <a:ext cx="4587294" cy="3369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400" dirty="0"/>
          </a:p>
        </p:txBody>
      </p:sp>
    </p:spTree>
    <p:extLst>
      <p:ext uri="{BB962C8B-B14F-4D97-AF65-F5344CB8AC3E}">
        <p14:creationId xmlns:p14="http://schemas.microsoft.com/office/powerpoint/2010/main" val="27528710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9AC2B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Timeline and Next Steps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843523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dirty="0"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96</a:t>
            </a:fld>
            <a:endParaRPr lang="en-US" dirty="0"/>
          </a:p>
        </p:txBody>
      </p:sp>
      <p:sp>
        <p:nvSpPr>
          <p:cNvPr id="6" name="Title 1"/>
          <p:cNvSpPr>
            <a:spLocks noGrp="1"/>
          </p:cNvSpPr>
          <p:nvPr>
            <p:ph type="title"/>
          </p:nvPr>
        </p:nvSpPr>
        <p:spPr/>
        <p:txBody>
          <a:bodyPr/>
          <a:lstStyle/>
          <a:p>
            <a:r>
              <a:rPr lang="en-US" dirty="0" smtClean="0"/>
              <a:t>CY 2014 CCS Reporting Timeline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77875228"/>
              </p:ext>
            </p:extLst>
          </p:nvPr>
        </p:nvGraphicFramePr>
        <p:xfrm>
          <a:off x="687007" y="1713158"/>
          <a:ext cx="7742617" cy="4572000"/>
        </p:xfrm>
        <a:graphic>
          <a:graphicData uri="http://schemas.openxmlformats.org/drawingml/2006/table">
            <a:tbl>
              <a:tblPr firstRow="1" bandRow="1">
                <a:tableStyleId>{5C22544A-7EE6-4342-B048-85BDC9FD1C3A}</a:tableStyleId>
              </a:tblPr>
              <a:tblGrid>
                <a:gridCol w="3322750"/>
                <a:gridCol w="4419867"/>
              </a:tblGrid>
              <a:tr h="571500">
                <a:tc>
                  <a:txBody>
                    <a:bodyPr/>
                    <a:lstStyle/>
                    <a:p>
                      <a:r>
                        <a:rPr lang="en-US" dirty="0" smtClean="0">
                          <a:latin typeface="Arial" panose="020B0604020202020204" pitchFamily="34" charset="0"/>
                          <a:cs typeface="Arial" panose="020B0604020202020204" pitchFamily="34" charset="0"/>
                        </a:rPr>
                        <a:t>Date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Event</a:t>
                      </a:r>
                      <a:endParaRPr lang="en-US" dirty="0">
                        <a:latin typeface="Arial" panose="020B0604020202020204" pitchFamily="34" charset="0"/>
                        <a:cs typeface="Arial" panose="020B0604020202020204" pitchFamily="34" charset="0"/>
                      </a:endParaRP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May 18, 2015</a:t>
                      </a: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400" dirty="0" smtClean="0">
                          <a:solidFill>
                            <a:srgbClr val="352C2C"/>
                          </a:solidFill>
                          <a:latin typeface="Arial" panose="020B0604020202020204" pitchFamily="34" charset="0"/>
                          <a:cs typeface="Arial" panose="020B0604020202020204" pitchFamily="34" charset="0"/>
                        </a:rPr>
                        <a:t>CY</a:t>
                      </a:r>
                      <a:r>
                        <a:rPr lang="en-US" sz="1400" baseline="0" dirty="0" smtClean="0">
                          <a:solidFill>
                            <a:srgbClr val="352C2C"/>
                          </a:solidFill>
                          <a:latin typeface="Arial" panose="020B0604020202020204" pitchFamily="34" charset="0"/>
                          <a:cs typeface="Arial" panose="020B0604020202020204" pitchFamily="34" charset="0"/>
                        </a:rPr>
                        <a:t> </a:t>
                      </a:r>
                      <a:r>
                        <a:rPr lang="en-US" sz="1400" dirty="0" smtClean="0">
                          <a:solidFill>
                            <a:srgbClr val="352C2C"/>
                          </a:solidFill>
                          <a:latin typeface="Arial" panose="020B0604020202020204" pitchFamily="34" charset="0"/>
                          <a:cs typeface="Arial" panose="020B0604020202020204" pitchFamily="34" charset="0"/>
                        </a:rPr>
                        <a:t>2014 CCS tool and guide available</a:t>
                      </a:r>
                      <a:endParaRPr lang="en-US" sz="1400" dirty="0">
                        <a:solidFill>
                          <a:srgbClr val="352C2C"/>
                        </a:solidFill>
                        <a:latin typeface="Arial" panose="020B0604020202020204" pitchFamily="34" charset="0"/>
                        <a:cs typeface="Arial" panose="020B0604020202020204" pitchFamily="34" charset="0"/>
                      </a:endParaRP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May 18–22, 2015</a:t>
                      </a: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400" dirty="0" smtClean="0">
                          <a:solidFill>
                            <a:srgbClr val="352C2C"/>
                          </a:solidFill>
                          <a:latin typeface="Arial" panose="020B0604020202020204" pitchFamily="34" charset="0"/>
                          <a:cs typeface="Arial" panose="020B0604020202020204" pitchFamily="34" charset="0"/>
                        </a:rPr>
                        <a:t>Regional</a:t>
                      </a:r>
                      <a:r>
                        <a:rPr lang="en-US" sz="1400" baseline="0" dirty="0" smtClean="0">
                          <a:solidFill>
                            <a:srgbClr val="352C2C"/>
                          </a:solidFill>
                          <a:latin typeface="Arial" panose="020B0604020202020204" pitchFamily="34" charset="0"/>
                          <a:cs typeface="Arial" panose="020B0604020202020204" pitchFamily="34" charset="0"/>
                        </a:rPr>
                        <a:t> </a:t>
                      </a:r>
                      <a:r>
                        <a:rPr lang="en-US" sz="1400" dirty="0" smtClean="0">
                          <a:solidFill>
                            <a:srgbClr val="352C2C"/>
                          </a:solidFill>
                          <a:latin typeface="Arial" panose="020B0604020202020204" pitchFamily="34" charset="0"/>
                          <a:cs typeface="Arial" panose="020B0604020202020204" pitchFamily="34" charset="0"/>
                        </a:rPr>
                        <a:t>CCS cost reporting trainings</a:t>
                      </a:r>
                      <a:endParaRPr lang="en-US" sz="1400" dirty="0">
                        <a:solidFill>
                          <a:srgbClr val="352C2C"/>
                        </a:solidFill>
                        <a:latin typeface="Arial" panose="020B0604020202020204" pitchFamily="34" charset="0"/>
                        <a:cs typeface="Arial" panose="020B0604020202020204" pitchFamily="34" charset="0"/>
                      </a:endParaRP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May 25–29</a:t>
                      </a:r>
                      <a:r>
                        <a:rPr lang="en-US" sz="1400" baseline="0" dirty="0" smtClean="0">
                          <a:solidFill>
                            <a:srgbClr val="352C2C"/>
                          </a:solidFill>
                          <a:latin typeface="Arial" panose="020B0604020202020204" pitchFamily="34" charset="0"/>
                          <a:cs typeface="Arial" panose="020B0604020202020204" pitchFamily="34" charset="0"/>
                        </a:rPr>
                        <a:t>, 2015</a:t>
                      </a:r>
                      <a:endParaRPr lang="en-US" sz="1400" dirty="0" smtClean="0">
                        <a:solidFill>
                          <a:srgbClr val="352C2C"/>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52C2C"/>
                          </a:solidFill>
                          <a:latin typeface="Arial" panose="020B0604020202020204" pitchFamily="34" charset="0"/>
                          <a:cs typeface="Arial" panose="020B0604020202020204" pitchFamily="34" charset="0"/>
                        </a:rPr>
                        <a:t>Additional webinar</a:t>
                      </a:r>
                      <a:r>
                        <a:rPr lang="en-US" sz="1400" baseline="0" dirty="0" smtClean="0">
                          <a:solidFill>
                            <a:srgbClr val="352C2C"/>
                          </a:solidFill>
                          <a:latin typeface="Arial" panose="020B0604020202020204" pitchFamily="34" charset="0"/>
                          <a:cs typeface="Arial" panose="020B0604020202020204" pitchFamily="34" charset="0"/>
                        </a:rPr>
                        <a:t> </a:t>
                      </a:r>
                      <a:r>
                        <a:rPr lang="en-US" sz="1400" dirty="0" smtClean="0">
                          <a:solidFill>
                            <a:srgbClr val="352C2C"/>
                          </a:solidFill>
                          <a:latin typeface="Arial" panose="020B0604020202020204" pitchFamily="34" charset="0"/>
                          <a:cs typeface="Arial" panose="020B0604020202020204" pitchFamily="34" charset="0"/>
                        </a:rPr>
                        <a:t>CCS cost reporting trainings</a:t>
                      </a: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June 1</a:t>
                      </a:r>
                      <a:r>
                        <a:rPr lang="en-US" sz="1400" baseline="0" dirty="0" smtClean="0">
                          <a:solidFill>
                            <a:srgbClr val="352C2C"/>
                          </a:solidFill>
                          <a:latin typeface="Arial" panose="020B0604020202020204" pitchFamily="34" charset="0"/>
                          <a:cs typeface="Arial" panose="020B0604020202020204" pitchFamily="34" charset="0"/>
                        </a:rPr>
                        <a:t>–August 14, 2015</a:t>
                      </a: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400" dirty="0" smtClean="0">
                          <a:solidFill>
                            <a:srgbClr val="352C2C"/>
                          </a:solidFill>
                          <a:latin typeface="Arial" panose="020B0604020202020204" pitchFamily="34" charset="0"/>
                          <a:cs typeface="Arial" panose="020B0604020202020204" pitchFamily="34" charset="0"/>
                        </a:rPr>
                        <a:t>Submission of</a:t>
                      </a:r>
                      <a:r>
                        <a:rPr lang="en-US" sz="1400" baseline="0" dirty="0" smtClean="0">
                          <a:solidFill>
                            <a:srgbClr val="352C2C"/>
                          </a:solidFill>
                          <a:latin typeface="Arial" panose="020B0604020202020204" pitchFamily="34" charset="0"/>
                          <a:cs typeface="Arial" panose="020B0604020202020204" pitchFamily="34" charset="0"/>
                        </a:rPr>
                        <a:t> completed CY 2014 CCS reports via email</a:t>
                      </a:r>
                      <a:endParaRPr lang="en-US" sz="1400" dirty="0">
                        <a:solidFill>
                          <a:srgbClr val="352C2C"/>
                        </a:solidFill>
                        <a:latin typeface="Arial" panose="020B0604020202020204" pitchFamily="34" charset="0"/>
                        <a:cs typeface="Arial" panose="020B0604020202020204" pitchFamily="34" charset="0"/>
                      </a:endParaRP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August 17–September</a:t>
                      </a:r>
                      <a:r>
                        <a:rPr lang="en-US" sz="1400" baseline="0" dirty="0" smtClean="0">
                          <a:solidFill>
                            <a:srgbClr val="352C2C"/>
                          </a:solidFill>
                          <a:latin typeface="Arial" panose="020B0604020202020204" pitchFamily="34" charset="0"/>
                          <a:cs typeface="Arial" panose="020B0604020202020204" pitchFamily="34" charset="0"/>
                        </a:rPr>
                        <a:t> </a:t>
                      </a:r>
                      <a:r>
                        <a:rPr lang="en-US" sz="1400" dirty="0" smtClean="0">
                          <a:solidFill>
                            <a:srgbClr val="352C2C"/>
                          </a:solidFill>
                          <a:latin typeface="Arial" panose="020B0604020202020204" pitchFamily="34" charset="0"/>
                          <a:cs typeface="Arial" panose="020B0604020202020204" pitchFamily="34" charset="0"/>
                        </a:rPr>
                        <a:t>18, 2015</a:t>
                      </a: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400" baseline="0" dirty="0" smtClean="0">
                          <a:solidFill>
                            <a:srgbClr val="352C2C"/>
                          </a:solidFill>
                          <a:latin typeface="Arial" panose="020B0604020202020204" pitchFamily="34" charset="0"/>
                          <a:cs typeface="Arial" panose="020B0604020202020204" pitchFamily="34" charset="0"/>
                        </a:rPr>
                        <a:t>Desk </a:t>
                      </a:r>
                      <a:r>
                        <a:rPr lang="en-US" sz="1400" strike="noStrike" baseline="0" dirty="0" smtClean="0">
                          <a:solidFill>
                            <a:srgbClr val="352C2C"/>
                          </a:solidFill>
                          <a:latin typeface="Arial" panose="020B0604020202020204" pitchFamily="34" charset="0"/>
                          <a:cs typeface="Arial" panose="020B0604020202020204" pitchFamily="34" charset="0"/>
                        </a:rPr>
                        <a:t>r</a:t>
                      </a:r>
                      <a:r>
                        <a:rPr lang="en-US" sz="1400" baseline="0" dirty="0" smtClean="0">
                          <a:solidFill>
                            <a:srgbClr val="352C2C"/>
                          </a:solidFill>
                          <a:latin typeface="Arial" panose="020B0604020202020204" pitchFamily="34" charset="0"/>
                          <a:cs typeface="Arial" panose="020B0604020202020204" pitchFamily="34" charset="0"/>
                        </a:rPr>
                        <a:t>eviews </a:t>
                      </a:r>
                      <a:r>
                        <a:rPr lang="en-US" sz="1400" dirty="0" smtClean="0">
                          <a:solidFill>
                            <a:srgbClr val="352C2C"/>
                          </a:solidFill>
                          <a:latin typeface="Arial" panose="020B0604020202020204" pitchFamily="34" charset="0"/>
                          <a:cs typeface="Arial" panose="020B0604020202020204" pitchFamily="34" charset="0"/>
                        </a:rPr>
                        <a:t>for CY 2014 CCS reports</a:t>
                      </a:r>
                      <a:endParaRPr lang="en-US" sz="1400" dirty="0">
                        <a:solidFill>
                          <a:srgbClr val="352C2C"/>
                        </a:solidFill>
                        <a:latin typeface="Arial" panose="020B0604020202020204" pitchFamily="34" charset="0"/>
                        <a:cs typeface="Arial" panose="020B0604020202020204" pitchFamily="34" charset="0"/>
                      </a:endParaRP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December 2015</a:t>
                      </a: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400" dirty="0" smtClean="0">
                          <a:solidFill>
                            <a:srgbClr val="352C2C"/>
                          </a:solidFill>
                          <a:latin typeface="Arial" panose="020B0604020202020204" pitchFamily="34" charset="0"/>
                          <a:cs typeface="Arial" panose="020B0604020202020204" pitchFamily="34" charset="0"/>
                        </a:rPr>
                        <a:t>Distribution</a:t>
                      </a:r>
                      <a:r>
                        <a:rPr lang="en-US" sz="1400" baseline="0" dirty="0" smtClean="0">
                          <a:solidFill>
                            <a:srgbClr val="352C2C"/>
                          </a:solidFill>
                          <a:latin typeface="Arial" panose="020B0604020202020204" pitchFamily="34" charset="0"/>
                          <a:cs typeface="Arial" panose="020B0604020202020204" pitchFamily="34" charset="0"/>
                        </a:rPr>
                        <a:t> of CY 2014 management reports</a:t>
                      </a:r>
                      <a:endParaRPr lang="en-US" sz="1400" dirty="0">
                        <a:solidFill>
                          <a:srgbClr val="352C2C"/>
                        </a:solidFill>
                        <a:latin typeface="Arial" panose="020B0604020202020204" pitchFamily="34" charset="0"/>
                        <a:cs typeface="Arial" panose="020B0604020202020204" pitchFamily="34" charset="0"/>
                      </a:endParaRPr>
                    </a:p>
                  </a:txBody>
                  <a:tcPr/>
                </a:tc>
              </a:tr>
              <a:tr h="571500">
                <a:tc>
                  <a:txBody>
                    <a:bodyPr/>
                    <a:lstStyle/>
                    <a:p>
                      <a:r>
                        <a:rPr lang="en-US" sz="1400" dirty="0" smtClean="0">
                          <a:solidFill>
                            <a:srgbClr val="352C2C"/>
                          </a:solidFill>
                          <a:latin typeface="Arial" panose="020B0604020202020204" pitchFamily="34" charset="0"/>
                          <a:cs typeface="Arial" panose="020B0604020202020204" pitchFamily="34" charset="0"/>
                        </a:rPr>
                        <a:t>December 2015</a:t>
                      </a:r>
                      <a:endParaRPr lang="en-US" sz="1400" dirty="0">
                        <a:solidFill>
                          <a:srgbClr val="352C2C"/>
                        </a:solidFill>
                        <a:latin typeface="Arial" panose="020B0604020202020204" pitchFamily="34" charset="0"/>
                        <a:cs typeface="Arial" panose="020B0604020202020204" pitchFamily="34" charset="0"/>
                      </a:endParaRPr>
                    </a:p>
                  </a:txBody>
                  <a:tcPr/>
                </a:tc>
                <a:tc>
                  <a:txBody>
                    <a:bodyPr/>
                    <a:lstStyle/>
                    <a:p>
                      <a:r>
                        <a:rPr lang="en-US" sz="1400" dirty="0" smtClean="0">
                          <a:solidFill>
                            <a:srgbClr val="352C2C"/>
                          </a:solidFill>
                          <a:latin typeface="Arial" panose="020B0604020202020204" pitchFamily="34" charset="0"/>
                          <a:cs typeface="Arial" panose="020B0604020202020204" pitchFamily="34" charset="0"/>
                        </a:rPr>
                        <a:t>Processing of final CY 2014</a:t>
                      </a:r>
                      <a:r>
                        <a:rPr lang="en-US" sz="1400" baseline="0" dirty="0" smtClean="0">
                          <a:solidFill>
                            <a:srgbClr val="352C2C"/>
                          </a:solidFill>
                          <a:latin typeface="Arial" panose="020B0604020202020204" pitchFamily="34" charset="0"/>
                          <a:cs typeface="Arial" panose="020B0604020202020204" pitchFamily="34" charset="0"/>
                        </a:rPr>
                        <a:t> CCS payments</a:t>
                      </a:r>
                      <a:endParaRPr lang="en-US" sz="1400" dirty="0">
                        <a:solidFill>
                          <a:srgbClr val="352C2C"/>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0356966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www.pcghealth.com | CCS/WIMCR 2014 Cost Report </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97</a:t>
            </a:fld>
            <a:endParaRPr lang="en-US" dirty="0"/>
          </a:p>
        </p:txBody>
      </p:sp>
      <p:sp>
        <p:nvSpPr>
          <p:cNvPr id="2" name="Title 1"/>
          <p:cNvSpPr>
            <a:spLocks noGrp="1"/>
          </p:cNvSpPr>
          <p:nvPr>
            <p:ph type="title"/>
          </p:nvPr>
        </p:nvSpPr>
        <p:spPr/>
        <p:txBody>
          <a:bodyPr/>
          <a:lstStyle/>
          <a:p>
            <a:r>
              <a:rPr lang="en-US" smtClean="0"/>
              <a:t>WIMCR Timeline </a:t>
            </a:r>
            <a:endParaRPr lang="en-US" dirty="0"/>
          </a:p>
        </p:txBody>
      </p:sp>
      <p:pic>
        <p:nvPicPr>
          <p:cNvPr id="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654" y="1357746"/>
            <a:ext cx="3726622" cy="499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4311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306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Appendix I: CC/WIMCR Background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519445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alendar Year (CY) 2014 Cost Reporting Training  Comprehensive Community Services (CCS) and Wisconsin Medicaid Cost&quot;/&gt;&lt;property id=&quot;20307&quot; value=&quot;256&quot;/&gt;&lt;/object&gt;&lt;object type=&quot;3&quot; unique_id=&quot;10004&quot;&gt;&lt;property id=&quot;20148&quot; value=&quot;5&quot;/&gt;&lt;property id=&quot;20300&quot; value=&quot;Slide 2 - &amp;quot;Agenda 1: CCS &amp;quot;&quot;/&gt;&lt;property id=&quot;20307&quot; value=&quot;267&quot;/&gt;&lt;/object&gt;&lt;object type=&quot;3&quot; unique_id=&quot;10005&quot;&gt;&lt;property id=&quot;20148&quot; value=&quot;5&quot;/&gt;&lt;property id=&quot;20300&quot; value=&quot;Slide 3 - &amp;quot;CCS Overview and Policy Update&amp;quot;&quot;/&gt;&lt;property id=&quot;20307&quot; value=&quot;300&quot;/&gt;&lt;/object&gt;&lt;object type=&quot;3&quot; unique_id=&quot;10006&quot;&gt;&lt;property id=&quot;20148&quot; value=&quot;5&quot;/&gt;&lt;property id=&quot;20300&quot; value=&quot;Slide 4 - &amp;quot;What Is CCS?&amp;quot;&quot;/&gt;&lt;property id=&quot;20307&quot; value=&quot;301&quot;/&gt;&lt;/object&gt;&lt;object type=&quot;3&quot; unique_id=&quot;10007&quot;&gt;&lt;property id=&quot;20148&quot; value=&quot;5&quot;/&gt;&lt;property id=&quot;20300&quot; value=&quot;Slide 5 - &amp;quot;Participating CCS Programs by Year&amp;quot;&quot;/&gt;&lt;property id=&quot;20307&quot; value=&quot;302&quot;/&gt;&lt;/object&gt;&lt;object type=&quot;3&quot; unique_id=&quot;10008&quot;&gt;&lt;property id=&quot;20148&quot; value=&quot;5&quot;/&gt;&lt;property id=&quot;20300&quot; value=&quot;Slide 6 - &amp;quot;Participating CCS Programs  Prior to Regionalization Effective July 1, 2014&amp;quot;&quot;/&gt;&lt;property id=&quot;20307&quot; value=&quot;303&quot;/&gt;&lt;/object&gt;&lt;object type=&quot;3&quot; unique_id=&quot;10009&quot;&gt;&lt;property id=&quot;20148&quot; value=&quot;5&quot;/&gt;&lt;property id=&quot;20300&quot; value=&quot;Slide 7 - &amp;quot;Participating CCS Programs Regional Participation as of April 1, 2015&amp;quot;&quot;/&gt;&lt;property id=&quot;20307&quot; value=&quot;304&quot;/&gt;&lt;/object&gt;&lt;object type=&quot;3&quot; unique_id=&quot;10010&quot;&gt;&lt;property id=&quot;20148&quot; value=&quot;5&quot;/&gt;&lt;property id=&quot;20300&quot; value=&quot;Slide 8 - &amp;quot;Total Interim CCS Claim Payments By Annual Dates of Service (in Millions of Dollars)&amp;quot;&quot;/&gt;&lt;property id=&quot;20307&quot; value=&quot;305&quot;/&gt;&lt;/object&gt;&lt;object type=&quot;3&quot; unique_id=&quot;10011&quot;&gt;&lt;property id=&quot;20148&quot; value=&quot;5&quot;/&gt;&lt;property id=&quot;20300&quot; value=&quot;Slide 9 - &amp;quot;CY 2014 Interim Claims Activity&amp;quot;&quot;/&gt;&lt;property id=&quot;20307&quot; value=&quot;306&quot;/&gt;&lt;/object&gt;&lt;object type=&quot;3&quot; unique_id=&quot;10012&quot;&gt;&lt;property id=&quot;20148&quot; value=&quot;5&quot;/&gt;&lt;property id=&quot;20300&quot; value=&quot;Slide 10 - &amp;quot;CY 2015 to Date Interim Claims Activity&amp;quot;&quot;/&gt;&lt;property id=&quot;20307&quot; value=&quot;307&quot;/&gt;&lt;/object&gt;&lt;object type=&quot;3&quot; unique_id=&quot;10013&quot;&gt;&lt;property id=&quot;20148&quot; value=&quot;5&quot;/&gt;&lt;property id=&quot;20300&quot; value=&quot;Slide 11 - &amp;quot;CY 2014 Interim Claims Activity&amp;quot;&quot;/&gt;&lt;property id=&quot;20307&quot; value=&quot;308&quot;/&gt;&lt;/object&gt;&lt;object type=&quot;3&quot; unique_id=&quot;10014&quot;&gt;&lt;property id=&quot;20148&quot; value=&quot;5&quot;/&gt;&lt;property id=&quot;20300&quot; value=&quot;Slide 12 - &amp;quot;CCS Regionalization&amp;quot;&quot;/&gt;&lt;property id=&quot;20307&quot; value=&quot;311&quot;/&gt;&lt;/object&gt;&lt;object type=&quot;3&quot; unique_id=&quot;10015&quot;&gt;&lt;property id=&quot;20148&quot; value=&quot;5&quot;/&gt;&lt;property id=&quot;20300&quot; value=&quot;Slide 13 - &amp;quot;CCS Regional Models&amp;quot;&quot;/&gt;&lt;property id=&quot;20307&quot; value=&quot;312&quot;/&gt;&lt;/object&gt;&lt;object type=&quot;3&quot; unique_id=&quot;10016&quot;&gt;&lt;property id=&quot;20148&quot; value=&quot;5&quot;/&gt;&lt;property id=&quot;20300&quot; value=&quot;Slide 14 - &amp;quot;Update to CCS Billing&amp;quot;&quot;/&gt;&lt;property id=&quot;20307&quot; value=&quot;313&quot;/&gt;&lt;/object&gt;&lt;object type=&quot;3&quot; unique_id=&quot;10017&quot;&gt;&lt;property id=&quot;20148&quot; value=&quot;5&quot;/&gt;&lt;property id=&quot;20300&quot; value=&quot;Slide 15 - &amp;quot;CCS Financial Process &amp;quot;&quot;/&gt;&lt;property id=&quot;20307&quot; value=&quot;314&quot;/&gt;&lt;/object&gt;&lt;object type=&quot;3&quot; unique_id=&quot;10018&quot;&gt;&lt;property id=&quot;20148&quot; value=&quot;5&quot;/&gt;&lt;property id=&quot;20300&quot; value=&quot;Slide 16 - &amp;quot;CCS CY 2014 Cost Reporting Process&amp;quot;&quot;/&gt;&lt;property id=&quot;20307&quot; value=&quot;318&quot;/&gt;&lt;/object&gt;&lt;object type=&quot;3&quot; unique_id=&quot;10019&quot;&gt;&lt;property id=&quot;20148&quot; value=&quot;5&quot;/&gt;&lt;property id=&quot;20300&quot; value=&quot;Slide 17 - &amp;quot;CCS Policy Next Steps&amp;quot;&quot;/&gt;&lt;property id=&quot;20307&quot; value=&quot;315&quot;/&gt;&lt;/object&gt;&lt;object type=&quot;3&quot; unique_id=&quot;10020&quot;&gt;&lt;property id=&quot;20148&quot; value=&quot;5&quot;/&gt;&lt;property id=&quot;20300&quot; value=&quot;Slide 18 - &amp;quot;CCS/WIMCR Background&amp;quot;&quot;/&gt;&lt;property id=&quot;20307&quot; value=&quot;262&quot;/&gt;&lt;/object&gt;&lt;object type=&quot;3&quot; unique_id=&quot;10021&quot;&gt;&lt;property id=&quot;20148&quot; value=&quot;5&quot;/&gt;&lt;property id=&quot;20300&quot; value=&quot;Slide 19 - &amp;quot;CCS/WIMCR Background  Cost-Based Reimbursement &amp;quot;&quot;/&gt;&lt;property id=&quot;20307&quot; value=&quot;279&quot;/&gt;&lt;/object&gt;&lt;object type=&quot;3&quot; unique_id=&quot;10022&quot;&gt;&lt;property id=&quot;20148&quot; value=&quot;5&quot;/&gt;&lt;property id=&quot;20300&quot; value=&quot;Slide 20 - &amp;quot;CCS/WIMCR Background &amp;quot;&quot;/&gt;&lt;property id=&quot;20307&quot; value=&quot;278&quot;/&gt;&lt;/object&gt;&lt;object type=&quot;3&quot; unique_id=&quot;10023&quot;&gt;&lt;property id=&quot;20148&quot; value=&quot;5&quot;/&gt;&lt;property id=&quot;20300&quot; value=&quot;Slide 21 - &amp;quot;CCS/WIMCR Roles and Responsibilities&amp;quot;&quot;/&gt;&lt;property id=&quot;20307&quot; value=&quot;310&quot;/&gt;&lt;/object&gt;&lt;object type=&quot;3&quot; unique_id=&quot;10026&quot;&gt;&lt;property id=&quot;20148&quot; value=&quot;5&quot;/&gt;&lt;property id=&quot;20300&quot; value=&quot;Slide 24 - &amp;quot;Cost Reporting Requirements &amp;quot;&quot;/&gt;&lt;property id=&quot;20307&quot; value=&quot;410&quot;/&gt;&lt;/object&gt;&lt;object type=&quot;3&quot; unique_id=&quot;10027&quot;&gt;&lt;property id=&quot;20148&quot; value=&quot;5&quot;/&gt;&lt;property id=&quot;20300&quot; value=&quot;Slide 25 - &amp;quot;CCS and WIMCR Billing&amp;quot;&quot;/&gt;&lt;property id=&quot;20307&quot; value=&quot;398&quot;/&gt;&lt;/object&gt;&lt;object type=&quot;3&quot; unique_id=&quot;10028&quot;&gt;&lt;property id=&quot;20148&quot; value=&quot;5&quot;/&gt;&lt;property id=&quot;20300&quot; value=&quot;Slide 26 - &amp;quot;Break&amp;quot;&quot;/&gt;&lt;property id=&quot;20307&quot; value=&quot;274&quot;/&gt;&lt;/object&gt;&lt;object type=&quot;3&quot; unique_id=&quot;10029&quot;&gt;&lt;property id=&quot;20148&quot; value=&quot;5&quot;/&gt;&lt;property id=&quot;20300&quot; value=&quot;Slide 27 - &amp;quot;CCS and WIMCR CY 2014 Cost Reporting and Demonstration of the Reporting Tool Megan Morris and Nora Boyle, PCG&amp;quot;&quot;/&gt;&lt;property id=&quot;20307&quot; value=&quot;316&quot;/&gt;&lt;/object&gt;&lt;object type=&quot;3&quot; unique_id=&quot;10030&quot;&gt;&lt;property id=&quot;20148&quot; value=&quot;5&quot;/&gt;&lt;property id=&quot;20300&quot; value=&quot;Slide 28 - &amp;quot;Agenda 2:  WIMCR&amp;quot;&quot;/&gt;&lt;property id=&quot;20307&quot; value=&quot;264&quot;/&gt;&lt;/object&gt;&lt;object type=&quot;3&quot; unique_id=&quot;10031&quot;&gt;&lt;property id=&quot;20148&quot; value=&quot;5&quot;/&gt;&lt;property id=&quot;20300&quot; value=&quot;Slide 29 - &amp;quot;CCS/WIMCR Cost Settlement Cycle&amp;quot;&quot;/&gt;&lt;property id=&quot;20307&quot; value=&quot;317&quot;/&gt;&lt;/object&gt;&lt;object type=&quot;3&quot; unique_id=&quot;10032&quot;&gt;&lt;property id=&quot;20148&quot; value=&quot;5&quot;/&gt;&lt;property id=&quot;20300&quot; value=&quot;Slide 30 - &amp;quot;First-Time Users&amp;quot;&quot;/&gt;&lt;property id=&quot;20307&quot; value=&quot;288&quot;/&gt;&lt;/object&gt;&lt;object type=&quot;3&quot; unique_id=&quot;10034&quot;&gt;&lt;property id=&quot;20148&quot; value=&quot;5&quot;/&gt;&lt;property id=&quot;20300&quot; value=&quot;Slide 32 - &amp;quot;Progress Bar&amp;quot;&quot;/&gt;&lt;property id=&quot;20307&quot; value=&quot;294&quot;/&gt;&lt;/object&gt;&lt;object type=&quot;3&quot; unique_id=&quot;10035&quot;&gt;&lt;property id=&quot;20148&quot; value=&quot;5&quot;/&gt;&lt;property id=&quot;20300&quot; value=&quot;Slide 33 - &amp;quot;County Overview: Historic and Paid Claims Data&amp;quot;&quot;/&gt;&lt;property id=&quot;20307&quot; value=&quot;295&quot;/&gt;&lt;/object&gt;&lt;object type=&quot;3&quot; unique_id=&quot;10036&quot;&gt;&lt;property id=&quot;20148&quot; value=&quot;5&quot;/&gt;&lt;property id=&quot;20300&quot; value=&quot;Slide 34 - &amp;quot;Important Dates and Resources&amp;quot;&quot;/&gt;&lt;property id=&quot;20307&quot; value=&quot;296&quot;/&gt;&lt;/object&gt;&lt;object type=&quot;3&quot; unique_id=&quot;10037&quot;&gt;&lt;property id=&quot;20148&quot; value=&quot;5&quot;/&gt;&lt;property id=&quot;20300&quot; value=&quot;Slide 35 - &amp;quot;CCS Resources&amp;quot;&quot;/&gt;&lt;property id=&quot;20307&quot; value=&quot;326&quot;/&gt;&lt;/object&gt;&lt;object type=&quot;3&quot; unique_id=&quot;10038&quot;&gt;&lt;property id=&quot;20148&quot; value=&quot;5&quot;/&gt;&lt;property id=&quot;20300&quot; value=&quot;Slide 36 - &amp;quot;CCS/WIMCR Cost Settlement Overview &amp;quot;&quot;/&gt;&lt;property id=&quot;20307&quot; value=&quot;283&quot;/&gt;&lt;/object&gt;&lt;object type=&quot;3&quot; unique_id=&quot;10039&quot;&gt;&lt;property id=&quot;20148&quot; value=&quot;5&quot;/&gt;&lt;property id=&quot;20300&quot; value=&quot;Slide 37 - &amp;quot;CCS/WIMCR Cost Report Requirements and Demonstration &amp;quot;&quot;/&gt;&lt;property id=&quot;20307&quot; value=&quot;293&quot;/&gt;&lt;/object&gt;&lt;object type=&quot;3&quot; unique_id=&quot;10040&quot;&gt;&lt;property id=&quot;20148&quot; value=&quot;5&quot;/&gt;&lt;property id=&quot;20300&quot; value=&quot;Slide 38 - &amp;quot;CCS/WIMCR Cost Report Data Elements&amp;quot;&quot;/&gt;&lt;property id=&quot;20307&quot; value=&quot;335&quot;/&gt;&lt;/object&gt;&lt;object type=&quot;3&quot; unique_id=&quot;10041&quot;&gt;&lt;property id=&quot;20148&quot; value=&quot;5&quot;/&gt;&lt;property id=&quot;20300&quot; value=&quot;Slide 39 - &amp;quot;CCS Cost Report &amp;quot;&quot;/&gt;&lt;property id=&quot;20307&quot; value=&quot;404&quot;/&gt;&lt;/object&gt;&lt;object type=&quot;3&quot; unique_id=&quot;10042&quot;&gt;&lt;property id=&quot;20148&quot; value=&quot;5&quot;/&gt;&lt;property id=&quot;20300&quot; value=&quot;Slide 40 - &amp;quot;CCS General Information &amp;quot;&quot;/&gt;&lt;property id=&quot;20307&quot; value=&quot;402&quot;/&gt;&lt;/object&gt;&lt;object type=&quot;3&quot; unique_id=&quot;10043&quot;&gt;&lt;property id=&quot;20148&quot; value=&quot;5&quot;/&gt;&lt;property id=&quot;20300&quot; value=&quot;Slide 41 - &amp;quot;CCS Regional Reporting&amp;quot;&quot;/&gt;&lt;property id=&quot;20307&quot; value=&quot;320&quot;/&gt;&lt;/object&gt;&lt;object type=&quot;3&quot; unique_id=&quot;10046&quot;&gt;&lt;property id=&quot;20148&quot; value=&quot;5&quot;/&gt;&lt;property id=&quot;20300&quot; value=&quot;Slide 44 - &amp;quot;Legacy CCS Reporting  January 1, 2014, to June 30, 2014 &amp;quot;&quot;/&gt;&lt;property id=&quot;20307&quot; value=&quot;407&quot;/&gt;&lt;/object&gt;&lt;object type=&quot;3&quot; unique_id=&quot;10047&quot;&gt;&lt;property id=&quot;20148&quot; value=&quot;5&quot;/&gt;&lt;property id=&quot;20300&quot; value=&quot;Slide 45 - &amp;quot;Legacy CCS Report&amp;quot;&quot;/&gt;&lt;property id=&quot;20307&quot; value=&quot;406&quot;/&gt;&lt;/object&gt;&lt;object type=&quot;3&quot; unique_id=&quot;10048&quot;&gt;&lt;property id=&quot;20148&quot; value=&quot;5&quot;/&gt;&lt;property id=&quot;20300&quot; value=&quot;Slide 46 - &amp;quot;CCS Updated CCS Report: County Agency Overview&amp;quot;&quot;/&gt;&lt;property id=&quot;20307&quot; value=&quot;408&quot;/&gt;&lt;/object&gt;&lt;object type=&quot;3&quot; unique_id=&quot;10049&quot;&gt;&lt;property id=&quot;20148&quot; value=&quot;5&quot;/&gt;&lt;property id=&quot;20300&quot; value=&quot;Slide 47 - &amp;quot;WIMCR County Agency Overview &amp;quot;&quot;/&gt;&lt;property id=&quot;20307&quot; value=&quot;336&quot;/&gt;&lt;/object&gt;&lt;object type=&quot;3&quot; unique_id=&quot;10050&quot;&gt;&lt;property id=&quot;20148&quot; value=&quot;5&quot;/&gt;&lt;property id=&quot;20300&quot; value=&quot;Slide 48 - &amp;quot;CCS/WIMCR County Agency Overview&amp;quot;&quot;/&gt;&lt;property id=&quot;20307&quot; value=&quot;337&quot;/&gt;&lt;/object&gt;&lt;object type=&quot;3&quot; unique_id=&quot;10051&quot;&gt;&lt;property id=&quot;20148&quot; value=&quot;5&quot;/&gt;&lt;property id=&quot;20300&quot; value=&quot;Slide 49 - &amp;quot;CCS/WIMCR County Agency Overview:  Data Fields&amp;quot;&quot;/&gt;&lt;property id=&quot;20307&quot; value=&quot;338&quot;/&gt;&lt;/object&gt;&lt;object type=&quot;3&quot; unique_id=&quot;10052&quot;&gt;&lt;property id=&quot;20148&quot; value=&quot;5&quot;/&gt;&lt;property id=&quot;20300&quot; value=&quot;Slide 50 - &amp;quot;CCS/WIMCR County Agency Overview&amp;quot;&quot;/&gt;&lt;property id=&quot;20307&quot; value=&quot;340&quot;/&gt;&lt;/object&gt;&lt;object type=&quot;3&quot; unique_id=&quot;10053&quot;&gt;&lt;property id=&quot;20148&quot; value=&quot;5&quot;/&gt;&lt;property id=&quot;20300&quot; value=&quot;Slide 51 - &amp;quot;County Agency Overview: Desk Review&amp;quot;&quot;/&gt;&lt;property id=&quot;20307&quot; value=&quot;342&quot;/&gt;&lt;/object&gt;&lt;object type=&quot;3&quot; unique_id=&quot;10054&quot;&gt;&lt;property id=&quot;20148&quot; value=&quot;5&quot;/&gt;&lt;property id=&quot;20300&quot; value=&quot;Slide 52 - &amp;quot;WIMCR Direct Service Checklist&amp;quot;&quot;/&gt;&lt;property id=&quot;20307&quot; value=&quot;343&quot;/&gt;&lt;/object&gt;&lt;object type=&quot;3&quot; unique_id=&quot;10055&quot;&gt;&lt;property id=&quot;20148&quot; value=&quot;5&quot;/&gt;&lt;property id=&quot;20300&quot; value=&quot;Slide 53 - &amp;quot;WIMCR Direct Service Checklist&amp;quot;&quot;/&gt;&lt;property id=&quot;20307&quot; value=&quot;344&quot;/&gt;&lt;/object&gt;&lt;object type=&quot;3&quot; unique_id=&quot;10056&quot;&gt;&lt;property id=&quot;20148&quot; value=&quot;5&quot;/&gt;&lt;property id=&quot;20300&quot; value=&quot;Slide 54 - &amp;quot;WIMCR Direct Service Checklist&amp;quot;&quot;/&gt;&lt;property id=&quot;20307&quot; value=&quot;345&quot;/&gt;&lt;/object&gt;&lt;object type=&quot;3&quot; unique_id=&quot;10057&quot;&gt;&lt;property id=&quot;20148&quot; value=&quot;5&quot;/&gt;&lt;property id=&quot;20300&quot; value=&quot;Slide 55 - &amp;quot;WIMCR Direct Service Checklist&amp;quot;&quot;/&gt;&lt;property id=&quot;20307&quot; value=&quot;346&quot;/&gt;&lt;/object&gt;&lt;object type=&quot;3&quot; unique_id=&quot;10058&quot;&gt;&lt;property id=&quot;20148&quot; value=&quot;5&quot;/&gt;&lt;property id=&quot;20300&quot; value=&quot;Slide 56 - &amp;quot;WIMCR Direct Service Checklist&amp;quot;&quot;/&gt;&lt;property id=&quot;20307&quot; value=&quot;347&quot;/&gt;&lt;/object&gt;&lt;object type=&quot;3&quot; unique_id=&quot;10059&quot;&gt;&lt;property id=&quot;20148&quot; value=&quot;5&quot;/&gt;&lt;property id=&quot;20300&quot; value=&quot;Slide 57 - &amp;quot;WIMCR Direct Service Checklist: Certification&amp;quot;&quot;/&gt;&lt;property id=&quot;20307&quot; value=&quot;348&quot;/&gt;&lt;/object&gt;&lt;object type=&quot;3&quot; unique_id=&quot;10060&quot;&gt;&lt;property id=&quot;20148&quot; value=&quot;5&quot;/&gt;&lt;property id=&quot;20300&quot; value=&quot;Slide 58 - &amp;quot;Direct Service Checklist: Desk Review&amp;quot;&quot;/&gt;&lt;property id=&quot;20307&quot; value=&quot;349&quot;/&gt;&lt;/object&gt;&lt;object type=&quot;3&quot; unique_id=&quot;10061&quot;&gt;&lt;property id=&quot;20148&quot; value=&quot;5&quot;/&gt;&lt;property id=&quot;20300&quot; value=&quot;Slide 59 - &amp;quot;CCS/WIMCR Direct Service and Support&amp;quot;&quot;/&gt;&lt;property id=&quot;20307&quot; value=&quot;350&quot;/&gt;&lt;/object&gt;&lt;object type=&quot;3&quot; unique_id=&quot;10062&quot;&gt;&lt;property id=&quot;20148&quot; value=&quot;5&quot;/&gt;&lt;property id=&quot;20300&quot; value=&quot;Slide 60 - &amp;quot;CCS/WIMCR Direct Service and Support&amp;quot;&quot;/&gt;&lt;property id=&quot;20307&quot; value=&quot;351&quot;/&gt;&lt;/object&gt;&lt;object type=&quot;3&quot; unique_id=&quot;10063&quot;&gt;&lt;property id=&quot;20148&quot; value=&quot;5&quot;/&gt;&lt;property id=&quot;20300&quot; value=&quot;Slide 61 - &amp;quot;CCS/WIMCR Direct Service and Support&amp;quot;&quot;/&gt;&lt;property id=&quot;20307&quot; value=&quot;358&quot;/&gt;&lt;/object&gt;&lt;object type=&quot;3&quot; unique_id=&quot;10065&quot;&gt;&lt;property id=&quot;20148&quot; value=&quot;5&quot;/&gt;&lt;property id=&quot;20300&quot; value=&quot;Slide 63 - &amp;quot;CCS/WIMCR Direct Service: Cost&amp;quot;&quot;/&gt;&lt;property id=&quot;20307&quot; value=&quot;360&quot;/&gt;&lt;/object&gt;&lt;object type=&quot;3&quot; unique_id=&quot;10067&quot;&gt;&lt;property id=&quot;20148&quot; value=&quot;5&quot;/&gt;&lt;property id=&quot;20300&quot; value=&quot;Slide 65 - &amp;quot;CCS Intergovernmental Agreements&amp;quot;&quot;/&gt;&lt;property id=&quot;20307&quot; value=&quot;400&quot;/&gt;&lt;/object&gt;&lt;object type=&quot;3&quot; unique_id=&quot;10068&quot;&gt;&lt;property id=&quot;20148&quot; value=&quot;5&quot;/&gt;&lt;property id=&quot;20300&quot; value=&quot;Slide 66 - &amp;quot;CCS/Intergovernmental Agreements (Continued)&amp;quot;&quot;/&gt;&lt;property id=&quot;20307&quot; value=&quot;401&quot;/&gt;&lt;/object&gt;&lt;object type=&quot;3&quot; unique_id=&quot;10069&quot;&gt;&lt;property id=&quot;20148&quot; value=&quot;5&quot;/&gt;&lt;property id=&quot;20300&quot; value=&quot;Slide 67 - &amp;quot;CCS/ WIMCR Direct Service: Cost Desk Review&amp;quot;&quot;/&gt;&lt;property id=&quot;20307&quot; value=&quot;362&quot;/&gt;&lt;/object&gt;&lt;object type=&quot;3&quot; unique_id=&quot;10072&quot;&gt;&lt;property id=&quot;20148&quot; value=&quot;5&quot;/&gt;&lt;property id=&quot;20300&quot; value=&quot;Slide 70 - &amp;quot;CCS/WIMCR Direct Service: Hours Desk Review&amp;quot;&quot;/&gt;&lt;property id=&quot;20307&quot; value=&quot;365&quot;/&gt;&lt;/object&gt;&lt;object type=&quot;3&quot; unique_id=&quot;10073&quot;&gt;&lt;property id=&quot;20148&quot; value=&quot;5&quot;/&gt;&lt;property id=&quot;20300&quot; value=&quot;Slide 71 - &amp;quot;CCS/WIMCR Direct Service – Direct Time Allocation&amp;quot;&quot;/&gt;&lt;property id=&quot;20307&quot; value=&quot;366&quot;/&gt;&lt;/object&gt;&lt;object type=&quot;3&quot; unique_id=&quot;10074&quot;&gt;&lt;property id=&quot;20148&quot; value=&quot;5&quot;/&gt;&lt;property id=&quot;20300&quot; value=&quot;Slide 72 - &amp;quot;CCS/WIMCR Direct Service Direct Time  Allocation: Desk Review&amp;quot;&quot;/&gt;&lt;property id=&quot;20307&quot; value=&quot;367&quot;/&gt;&lt;/object&gt;&lt;object type=&quot;3&quot; unique_id=&quot;10075&quot;&gt;&lt;property id=&quot;20148&quot; value=&quot;5&quot;/&gt;&lt;property id=&quot;20300&quot; value=&quot;Slide 73 - &amp;quot;CCS/WIMCR Direct Service Non-Personnel&amp;quot;&quot;/&gt;&lt;property id=&quot;20307&quot; value=&quot;368&quot;/&gt;&lt;/object&gt;&lt;object type=&quot;3&quot; unique_id=&quot;10076&quot;&gt;&lt;property id=&quot;20148&quot; value=&quot;5&quot;/&gt;&lt;property id=&quot;20300&quot; value=&quot;Slide 74 - &amp;quot;CCS/WIMCR Direct Service Non-Personnel&amp;quot;&quot;/&gt;&lt;property id=&quot;20307&quot; value=&quot;369&quot;/&gt;&lt;/object&gt;&lt;object type=&quot;3&quot; unique_id=&quot;10077&quot;&gt;&lt;property id=&quot;20148&quot; value=&quot;5&quot;/&gt;&lt;property id=&quot;20300&quot; value=&quot;Slide 75 - &amp;quot;WIMCR Direct Support&amp;quot;&quot;/&gt;&lt;property id=&quot;20307&quot; value=&quot;370&quot;/&gt;&lt;/object&gt;&lt;object type=&quot;3&quot; unique_id=&quot;10078&quot;&gt;&lt;property id=&quot;20148&quot; value=&quot;5&quot;/&gt;&lt;property id=&quot;20300&quot; value=&quot;Slide 76 - &amp;quot;WIMCR Direct Support&amp;quot;&quot;/&gt;&lt;property id=&quot;20307&quot; value=&quot;371&quot;/&gt;&lt;/object&gt;&lt;object type=&quot;3&quot; unique_id=&quot;10079&quot;&gt;&lt;property id=&quot;20148&quot; value=&quot;5&quot;/&gt;&lt;property id=&quot;20300&quot; value=&quot;Slide 77 - &amp;quot;WIMCR Direct Support and CCS/WIMCR Direct Service Non-Personnel&amp;quot;&quot;/&gt;&lt;property id=&quot;20307&quot; value=&quot;396&quot;/&gt;&lt;/object&gt;&lt;object type=&quot;3&quot; unique_id=&quot;10080&quot;&gt;&lt;property id=&quot;20148&quot; value=&quot;5&quot;/&gt;&lt;property id=&quot;20300&quot; value=&quot;Slide 78 - &amp;quot;WIMCR Direct Support&amp;quot;&quot;/&gt;&lt;property id=&quot;20307&quot; value=&quot;397&quot;/&gt;&lt;/object&gt;&lt;object type=&quot;3&quot; unique_id=&quot;10081&quot;&gt;&lt;property id=&quot;20148&quot; value=&quot;5&quot;/&gt;&lt;property id=&quot;20300&quot; value=&quot;Slide 79 - &amp;quot;Direct Service Non-Personnel and Direct  Support: Desk Review&amp;quot;&quot;/&gt;&lt;property id=&quot;20307&quot; value=&quot;372&quot;/&gt;&lt;/object&gt;&lt;object type=&quot;3&quot; unique_id=&quot;10082&quot;&gt;&lt;property id=&quot;20148&quot; value=&quot;5&quot;/&gt;&lt;property id=&quot;20300&quot; value=&quot;Slide 80 - &amp;quot;WIMCR Direct Service Summary&amp;quot;&quot;/&gt;&lt;property id=&quot;20307&quot; value=&quot;373&quot;/&gt;&lt;/object&gt;&lt;object type=&quot;3&quot; unique_id=&quot;10083&quot;&gt;&lt;property id=&quot;20148&quot; value=&quot;5&quot;/&gt;&lt;property id=&quot;20300&quot; value=&quot;Slide 81 - &amp;quot;Supplemental Direct Service Information&amp;quot;&quot;/&gt;&lt;property id=&quot;20307&quot; value=&quot;374&quot;/&gt;&lt;/object&gt;&lt;object type=&quot;3&quot; unique_id=&quot;10084&quot;&gt;&lt;property id=&quot;20148&quot; value=&quot;5&quot;/&gt;&lt;property id=&quot;20300&quot; value=&quot;Slide 82 - &amp;quot;Supplemental Direct Service Information — Purpose&amp;quot;&quot;/&gt;&lt;property id=&quot;20307&quot; value=&quot;375&quot;/&gt;&lt;/object&gt;&lt;object type=&quot;3&quot; unique_id=&quot;10085&quot;&gt;&lt;property id=&quot;20148&quot; value=&quot;5&quot;/&gt;&lt;property id=&quot;20300&quot; value=&quot;Slide 83 - &amp;quot;Supplemental Direct Service Information —CCS/WIMCR Group Services &amp;quot;&quot;/&gt;&lt;property id=&quot;20307&quot; value=&quot;377&quot;/&gt;&lt;/object&gt;&lt;object type=&quot;3&quot; unique_id=&quot;10086&quot;&gt;&lt;property id=&quot;20148&quot; value=&quot;5&quot;/&gt;&lt;property id=&quot;20300&quot; value=&quot;Slide 84 - &amp;quot;Supplemental Direct Service Info - Group&amp;quot;&quot;/&gt;&lt;property id=&quot;20307&quot; value=&quot;378&quot;/&gt;&lt;/object&gt;&lt;object type=&quot;3&quot; unique_id=&quot;10087&quot;&gt;&lt;property id=&quot;20148&quot; value=&quot;5&quot;/&gt;&lt;property id=&quot;20300&quot; value=&quot;Slide 85 - &amp;quot;Supplemental Direct Service Info, Group Services: Desk Review&amp;quot;&quot;/&gt;&lt;property id=&quot;20307&quot; value=&quot;379&quot;/&gt;&lt;/object&gt;&lt;object type=&quot;3&quot; unique_id=&quot;10089&quot;&gt;&lt;property id=&quot;20148&quot; value=&quot;5&quot;/&gt;&lt;property id=&quot;20300&quot; value=&quot;Slide 87 - &amp;quot;Additional Supplemental Direct Service Info: Desk Review&amp;quot;&quot;/&gt;&lt;property id=&quot;20307&quot; value=&quot;381&quot;/&gt;&lt;/object&gt;&lt;object type=&quot;3&quot; unique_id=&quot;10090&quot;&gt;&lt;property id=&quot;20148&quot; value=&quot;5&quot;/&gt;&lt;property id=&quot;20300&quot; value=&quot;Slide 88 - &amp;quot;Supplemental Direct Service Info - CS&amp;quot;&quot;/&gt;&lt;property id=&quot;20307&quot; value=&quot;382&quot;/&gt;&lt;/object&gt;&lt;object type=&quot;3&quot; unique_id=&quot;10091&quot;&gt;&lt;property id=&quot;20148&quot; value=&quot;5&quot;/&gt;&lt;property id=&quot;20300&quot; value=&quot;Slide 89 - &amp;quot;Supplemental Direct Service Information CS: Desk Review&amp;quot;&quot;/&gt;&lt;property id=&quot;20307&quot; value=&quot;383&quot;/&gt;&lt;/object&gt;&lt;object type=&quot;3&quot; unique_id=&quot;10092&quot;&gt;&lt;property id=&quot;20148&quot; value=&quot;5&quot;/&gt;&lt;property id=&quot;20300&quot; value=&quot;Slide 90 - &amp;quot;CCS/WIMCR General Administration and Overhead&amp;quot;&quot;/&gt;&lt;property id=&quot;20307&quot; value=&quot;384&quot;/&gt;&lt;/object&gt;&lt;object type=&quot;3&quot; unique_id=&quot;10093&quot;&gt;&lt;property id=&quot;20148&quot; value=&quot;5&quot;/&gt;&lt;property id=&quot;20300&quot; value=&quot;Slide 91 - &amp;quot;CCS/WIMCR Overhead Personnel&amp;quot;&quot;/&gt;&lt;property id=&quot;20307&quot; value=&quot;385&quot;/&gt;&lt;/object&gt;&lt;object type=&quot;3&quot; unique_id=&quot;10094&quot;&gt;&lt;property id=&quot;20148&quot; value=&quot;5&quot;/&gt;&lt;property id=&quot;20300&quot; value=&quot;Slide 92 - &amp;quot;CCS/WIMCR Overhead Non-Personnel&amp;quot;&quot;/&gt;&lt;property id=&quot;20307&quot; value=&quot;386&quot;/&gt;&lt;/object&gt;&lt;object type=&quot;3&quot; unique_id=&quot;10095&quot;&gt;&lt;property id=&quot;20148&quot; value=&quot;5&quot;/&gt;&lt;property id=&quot;20300&quot; value=&quot;Slide 93 - &amp;quot;Overhead Allocation&amp;quot;&quot;/&gt;&lt;property id=&quot;20307&quot; value=&quot;387&quot;/&gt;&lt;/object&gt;&lt;object type=&quot;3&quot; unique_id=&quot;10096&quot;&gt;&lt;property id=&quot;20148&quot; value=&quot;5&quot;/&gt;&lt;property id=&quot;20300&quot; value=&quot;Slide 94 - &amp;quot;Overhead&amp;quot;&quot;/&gt;&lt;property id=&quot;20307&quot; value=&quot;395&quot;/&gt;&lt;/object&gt;&lt;object type=&quot;3&quot; unique_id=&quot;10098&quot;&gt;&lt;property id=&quot;20148&quot; value=&quot;5&quot;/&gt;&lt;property id=&quot;20300&quot; value=&quot;Slide 96 - &amp;quot;CCS/WIMCR Federal Funds and Reductions&amp;quot;&quot;/&gt;&lt;property id=&quot;20307&quot; value=&quot;389&quot;/&gt;&lt;/object&gt;&lt;object type=&quot;3&quot; unique_id=&quot;10099&quot;&gt;&lt;property id=&quot;20148&quot; value=&quot;5&quot;/&gt;&lt;property id=&quot;20300&quot; value=&quot;Slide 97 - &amp;quot;CCS/WIMCR Federal Funds Examples and  Desk Reviews&amp;quot;&quot;/&gt;&lt;property id=&quot;20307&quot; value=&quot;390&quot;/&gt;&lt;/object&gt;&lt;object type=&quot;3&quot; unique_id=&quot;10100&quot;&gt;&lt;property id=&quot;20148&quot; value=&quot;5&quot;/&gt;&lt;property id=&quot;20300&quot; value=&quot;Slide 98 - &amp;quot;Summary and Certification&amp;quot;&quot;/&gt;&lt;property id=&quot;20307&quot; value=&quot;391&quot;/&gt;&lt;/object&gt;&lt;object type=&quot;3&quot; unique_id=&quot;10101&quot;&gt;&lt;property id=&quot;20148&quot; value=&quot;5&quot;/&gt;&lt;property id=&quot;20300&quot; value=&quot;Slide 99 - &amp;quot;CCS/WIMCR Summary and Certification&amp;quot;&quot;/&gt;&lt;property id=&quot;20307&quot; value=&quot;392&quot;/&gt;&lt;/object&gt;&lt;object type=&quot;3&quot; unique_id=&quot;10102&quot;&gt;&lt;property id=&quot;20148&quot; value=&quot;5&quot;/&gt;&lt;property id=&quot;20300&quot; value=&quot;Slide 100 - &amp;quot;Summary and Certification&amp;quot;&quot;/&gt;&lt;property id=&quot;20307&quot; value=&quot;393&quot;/&gt;&lt;/object&gt;&lt;object type=&quot;3&quot; unique_id=&quot;10103&quot;&gt;&lt;property id=&quot;20148&quot; value=&quot;5&quot;/&gt;&lt;property id=&quot;20300&quot; value=&quot;Slide 101 - &amp;quot;WIMCR Management Reports &amp;quot;&quot;/&gt;&lt;property id=&quot;20307&quot; value=&quot;284&quot;/&gt;&lt;/object&gt;&lt;object type=&quot;3&quot; unique_id=&quot;10104&quot;&gt;&lt;property id=&quot;20148&quot; value=&quot;5&quot;/&gt;&lt;property id=&quot;20300&quot; value=&quot;Slide 102 - &amp;quot;CCS Management Reports&amp;quot;&quot;/&gt;&lt;property id=&quot;20307&quot; value=&quot;323&quot;/&gt;&lt;/object&gt;&lt;object type=&quot;3&quot; unique_id=&quot;10105&quot;&gt;&lt;property id=&quot;20148&quot; value=&quot;5&quot;/&gt;&lt;property id=&quot;20300&quot; value=&quot;Slide 103 - &amp;quot;       Timeline and Next Steps&amp;quot;&quot;/&gt;&lt;property id=&quot;20307&quot; value=&quot;291&quot;/&gt;&lt;/object&gt;&lt;object type=&quot;3&quot; unique_id=&quot;10106&quot;&gt;&lt;property id=&quot;20148&quot; value=&quot;5&quot;/&gt;&lt;property id=&quot;20300&quot; value=&quot;Slide 104 - &amp;quot;CY 2014 CCS Reporting Timeline&amp;quot;&quot;/&gt;&lt;property id=&quot;20307&quot; value=&quot;324&quot;/&gt;&lt;/object&gt;&lt;object type=&quot;3&quot; unique_id=&quot;10107&quot;&gt;&lt;property id=&quot;20148&quot; value=&quot;5&quot;/&gt;&lt;property id=&quot;20300&quot; value=&quot;Slide 105 - &amp;quot;WIMCR Timeline &amp;quot;&quot;/&gt;&lt;property id=&quot;20307&quot; value=&quot;299&quot;/&gt;&lt;/object&gt;&lt;object type=&quot;3&quot; unique_id=&quot;10108&quot;&gt;&lt;property id=&quot;20148&quot; value=&quot;5&quot;/&gt;&lt;property id=&quot;20300&quot; value=&quot;Slide 106&quot;/&gt;&lt;property id=&quot;20307&quot; value=&quot;273&quot;/&gt;&lt;/object&gt;&lt;object type=&quot;3&quot; unique_id=&quot;11405&quot;&gt;&lt;property id=&quot;20148&quot; value=&quot;5&quot;/&gt;&lt;property id=&quot;20300&quot; value=&quot;Slide 22 - &amp;quot;CCS Background CCS Programs &amp;quot;&quot;/&gt;&lt;property id=&quot;20307&quot; value=&quot;411&quot;/&gt;&lt;/object&gt;&lt;object type=&quot;3&quot; unique_id=&quot;11406&quot;&gt;&lt;property id=&quot;20148&quot; value=&quot;5&quot;/&gt;&lt;property id=&quot;20300&quot; value=&quot;Slide 23 - &amp;quot;WIMCR Background WIMCR Programs &amp;quot;&quot;/&gt;&lt;property id=&quot;20307&quot; value=&quot;412&quot;/&gt;&lt;/object&gt;&lt;object type=&quot;3&quot; unique_id=&quot;11407&quot;&gt;&lt;property id=&quot;20148&quot; value=&quot;5&quot;/&gt;&lt;property id=&quot;20300&quot; value=&quot;Slide 31 - &amp;quot;Dashboard&amp;quot;&quot;/&gt;&lt;property id=&quot;20307&quot; value=&quot;413&quot;/&gt;&lt;/object&gt;&lt;object type=&quot;3&quot; unique_id=&quot;11408&quot;&gt;&lt;property id=&quot;20148&quot; value=&quot;5&quot;/&gt;&lt;property id=&quot;20300&quot; value=&quot;Slide 42 - &amp;quot;Regional Information&amp;quot;&quot;/&gt;&lt;property id=&quot;20307&quot; value=&quot;414&quot;/&gt;&lt;/object&gt;&lt;object type=&quot;3&quot; unique_id=&quot;11409&quot;&gt;&lt;property id=&quot;20148&quot; value=&quot;5&quot;/&gt;&lt;property id=&quot;20300&quot; value=&quot;Slide 43 - &amp;quot;Regional Information&amp;quot;&quot;/&gt;&lt;property id=&quot;20307&quot; value=&quot;415&quot;/&gt;&lt;/object&gt;&lt;object type=&quot;3&quot; unique_id=&quot;11410&quot;&gt;&lt;property id=&quot;20148&quot; value=&quot;5&quot;/&gt;&lt;property id=&quot;20300&quot; value=&quot;Slide 62 - &amp;quot;CCS/WIMCR Direct Service: Basic Information&amp;quot;&quot;/&gt;&lt;property id=&quot;20307&quot; value=&quot;416&quot;/&gt;&lt;/object&gt;&lt;object type=&quot;3&quot; unique_id=&quot;11411&quot;&gt;&lt;property id=&quot;20148&quot; value=&quot;5&quot;/&gt;&lt;property id=&quot;20300&quot; value=&quot;Slide 64 - &amp;quot;CCS/WIMCR Direct Service: Cost&amp;quot;&quot;/&gt;&lt;property id=&quot;20307&quot; value=&quot;417&quot;/&gt;&lt;/object&gt;&lt;object type=&quot;3&quot; unique_id=&quot;11412&quot;&gt;&lt;property id=&quot;20148&quot; value=&quot;5&quot;/&gt;&lt;property id=&quot;20300&quot; value=&quot;Slide 68 - &amp;quot;CCS/WIMCR Direct Service – Hours&amp;quot;&quot;/&gt;&lt;property id=&quot;20307&quot; value=&quot;418&quot;/&gt;&lt;/object&gt;&lt;object type=&quot;3&quot; unique_id=&quot;11413&quot;&gt;&lt;property id=&quot;20148&quot; value=&quot;5&quot;/&gt;&lt;property id=&quot;20300&quot; value=&quot;Slide 69 - &amp;quot;CCS/WIMCR Direct Service: Hours&amp;quot;&quot;/&gt;&lt;property id=&quot;20307&quot; value=&quot;419&quot;/&gt;&lt;/object&gt;&lt;object type=&quot;3&quot; unique_id=&quot;11972&quot;&gt;&lt;property id=&quot;20148&quot; value=&quot;5&quot;/&gt;&lt;property id=&quot;20300&quot; value=&quot;Slide 86 - &amp;quot;Additional Supplemental Direct Service Info&amp;quot;&quot;/&gt;&lt;property id=&quot;20307&quot; value=&quot;420&quot;/&gt;&lt;/object&gt;&lt;object type=&quot;3&quot; unique_id=&quot;11973&quot;&gt;&lt;property id=&quot;20148&quot; value=&quot;5&quot;/&gt;&lt;property id=&quot;20300&quot; value=&quot;Slide 95 - &amp;quot;Overhead: Desk Review&amp;quot;&quot;/&gt;&lt;property id=&quot;20307&quot; value=&quot;421&quot;/&gt;&lt;/object&gt;&lt;/object&gt;&lt;object type=&quot;8&quot; unique_id=&quot;10216&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22014</TotalTime>
  <Words>6223</Words>
  <Application>Microsoft Office PowerPoint</Application>
  <PresentationFormat>On-screen Show (4:3)</PresentationFormat>
  <Paragraphs>1002</Paragraphs>
  <Slides>107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107</vt:i4>
      </vt:variant>
    </vt:vector>
  </HeadingPairs>
  <TitlesOfParts>
    <vt:vector size="116" baseType="lpstr">
      <vt:lpstr>Arial</vt:lpstr>
      <vt:lpstr>Arial (Body)</vt:lpstr>
      <vt:lpstr>Calibri</vt:lpstr>
      <vt:lpstr>Courier New</vt:lpstr>
      <vt:lpstr>Open Sans</vt:lpstr>
      <vt:lpstr>Roboto Slab</vt:lpstr>
      <vt:lpstr>Rockwell</vt:lpstr>
      <vt:lpstr>Times New Roman</vt:lpstr>
      <vt:lpstr>Office Theme</vt:lpstr>
      <vt:lpstr>Calendar Year (CY) 2014 Cost Reporting Training  Comprehensive Community Services (CCS) and Wisconsin Medicaid Cost Reporting (WIMCR)</vt:lpstr>
      <vt:lpstr>Agenda 1: CCS </vt:lpstr>
      <vt:lpstr>CCS Overview and Policy Update</vt:lpstr>
      <vt:lpstr>What Is CCS?</vt:lpstr>
      <vt:lpstr>Participating CCS Programs by Year</vt:lpstr>
      <vt:lpstr>Participating CCS Programs  Prior to Regionalization Effective July 1, 2014</vt:lpstr>
      <vt:lpstr>Participating CCS Programs Regional Participation as of April 1, 2015</vt:lpstr>
      <vt:lpstr>Total Interim CCS Claim Payments By Annual Dates of Service (in Millions of Dollars)</vt:lpstr>
      <vt:lpstr>Regional Claims by Quarter</vt:lpstr>
      <vt:lpstr>Update to CCS Billing</vt:lpstr>
      <vt:lpstr>CCS Financial Process </vt:lpstr>
      <vt:lpstr>CCS CY 2014 Cost Reporting Process</vt:lpstr>
      <vt:lpstr>CCS Policy Next Steps</vt:lpstr>
      <vt:lpstr>CCS and WIMCR CY 2014 Cost Reporting and Demonstration of the Reporting Tool Megan Morris and Nora Boyle, PCG</vt:lpstr>
      <vt:lpstr>Agenda 2:  CY2014  Reporting</vt:lpstr>
      <vt:lpstr>CCS/WIMCR Process</vt:lpstr>
      <vt:lpstr>CCS Regionalization</vt:lpstr>
      <vt:lpstr>CCS Regional Models</vt:lpstr>
      <vt:lpstr>CCS/WIMCR Roles and Responsibilities</vt:lpstr>
      <vt:lpstr>CCS/WIMCR Cost Settlement Cycle</vt:lpstr>
      <vt:lpstr>Cost Reporting Requirements </vt:lpstr>
      <vt:lpstr>First-Time Users</vt:lpstr>
      <vt:lpstr>Dashboard</vt:lpstr>
      <vt:lpstr>Progress Bar</vt:lpstr>
      <vt:lpstr>County Overview: Historic and Paid Claims Data</vt:lpstr>
      <vt:lpstr>Important Dates and Resources</vt:lpstr>
      <vt:lpstr>CCS Resources</vt:lpstr>
      <vt:lpstr>CCS/WIMCR Cost Settlement Overview </vt:lpstr>
      <vt:lpstr>CCS/WIMCR Cost Report Requirements and Demonstration </vt:lpstr>
      <vt:lpstr>CCS/WIMCR Cost Report Data Elements</vt:lpstr>
      <vt:lpstr>CCS Cost Report </vt:lpstr>
      <vt:lpstr>CCS General Information </vt:lpstr>
      <vt:lpstr>CCS Regional Reporting</vt:lpstr>
      <vt:lpstr>Regional Information</vt:lpstr>
      <vt:lpstr>Regional Information</vt:lpstr>
      <vt:lpstr>Legacy CCS Reporting  January 1, 2014, to June 30, 2014 </vt:lpstr>
      <vt:lpstr>Legacy CCS Report</vt:lpstr>
      <vt:lpstr>CCS Updated CCS Report: County Agency Overview</vt:lpstr>
      <vt:lpstr>WIMCR County Agency Overview </vt:lpstr>
      <vt:lpstr>CCS/WIMCR County Agency Overview</vt:lpstr>
      <vt:lpstr>CCS/WIMCR County Agency Overview:  Data Fields</vt:lpstr>
      <vt:lpstr>CCS/WIMCR County Agency Overview</vt:lpstr>
      <vt:lpstr>County Agency Overview: Desk Review</vt:lpstr>
      <vt:lpstr>WIMCR Direct Service Checklist</vt:lpstr>
      <vt:lpstr>WIMCR Direct Service Checklist</vt:lpstr>
      <vt:lpstr>WIMCR Direct Service Checklist</vt:lpstr>
      <vt:lpstr>WIMCR Direct Service Checklist</vt:lpstr>
      <vt:lpstr>WIMCR Direct Service Checklist</vt:lpstr>
      <vt:lpstr>WIMCR Direct Service Checklist: Certification</vt:lpstr>
      <vt:lpstr>Direct Service Checklist: Desk Review</vt:lpstr>
      <vt:lpstr>CCS/WIMCR Direct Service and Support</vt:lpstr>
      <vt:lpstr>CCS/WIMCR Direct Service and Support</vt:lpstr>
      <vt:lpstr>CCS/WIMCR Direct Service and Support</vt:lpstr>
      <vt:lpstr>CCS/WIMCR Direct Service: Basic Information</vt:lpstr>
      <vt:lpstr>CCS/WIMCR Direct Service: Cost</vt:lpstr>
      <vt:lpstr>CCS/WIMCR Direct Service: Cost</vt:lpstr>
      <vt:lpstr>CCS Intergovernmental Agreements</vt:lpstr>
      <vt:lpstr>CCS/Intergovernmental Agreements (Continued)</vt:lpstr>
      <vt:lpstr>CCS/ WIMCR Direct Service: Cost Desk Review</vt:lpstr>
      <vt:lpstr>CCS/WIMCR Direct Service – Hours</vt:lpstr>
      <vt:lpstr>CCS/WIMCR Direct Service: Hours</vt:lpstr>
      <vt:lpstr>CCS/WIMCR Direct Service: Hours Desk Review</vt:lpstr>
      <vt:lpstr>CCS/WIMCR Direct Service – Direct Time Allocation</vt:lpstr>
      <vt:lpstr>CCS/WIMCR Direct Service Direct Time  Allocation: Desk Review</vt:lpstr>
      <vt:lpstr>CCS/WIMCR Direct Service Non-Personnel</vt:lpstr>
      <vt:lpstr>CCS/WIMCR Direct Service Non-Personnel</vt:lpstr>
      <vt:lpstr>WIMCR Direct Support</vt:lpstr>
      <vt:lpstr>WIMCR Direct Support</vt:lpstr>
      <vt:lpstr>WIMCR Direct Support and CCS/WIMCR Direct Service Non-Personnel</vt:lpstr>
      <vt:lpstr>WIMCR Direct Support</vt:lpstr>
      <vt:lpstr>Direct Service Non-Personnel and Direct  Support: Desk Review</vt:lpstr>
      <vt:lpstr>WIMCR Direct Service Summary</vt:lpstr>
      <vt:lpstr>Supplemental Direct Service Information</vt:lpstr>
      <vt:lpstr>Supplemental Direct Service Information — Purpose</vt:lpstr>
      <vt:lpstr>Supplemental Direct Service Information —CCS/WIMCR Group Services </vt:lpstr>
      <vt:lpstr>Supplemental Direct Service Info - Group</vt:lpstr>
      <vt:lpstr>Supplemental Direct Service Info, Group Services: Desk Review</vt:lpstr>
      <vt:lpstr>Additional Supplemental Direct Service Info</vt:lpstr>
      <vt:lpstr>Additional Supplemental Direct Service Info: Desk Review</vt:lpstr>
      <vt:lpstr>Supplemental Direct Service Info - CS</vt:lpstr>
      <vt:lpstr>Supplemental Direct Service Information CS: Desk Review</vt:lpstr>
      <vt:lpstr>CCS/WIMCR General Administration and Overhead</vt:lpstr>
      <vt:lpstr>CCS/WIMCR Overhead Personnel</vt:lpstr>
      <vt:lpstr>CCS/WIMCR Overhead Non-Personnel</vt:lpstr>
      <vt:lpstr>Overhead Allocation</vt:lpstr>
      <vt:lpstr>Overhead</vt:lpstr>
      <vt:lpstr>Overhead: Desk Review</vt:lpstr>
      <vt:lpstr>CCS/WIMCR Federal Funds and Reductions</vt:lpstr>
      <vt:lpstr>CCS/WIMCR Federal Funds Examples and  Desk Reviews</vt:lpstr>
      <vt:lpstr>Summary and Certification</vt:lpstr>
      <vt:lpstr>CCS/WIMCR Summary and Certification</vt:lpstr>
      <vt:lpstr>Summary and Certification</vt:lpstr>
      <vt:lpstr>WIMCR Management Reports </vt:lpstr>
      <vt:lpstr>CCS Management Reports</vt:lpstr>
      <vt:lpstr>       Timeline and Next Steps</vt:lpstr>
      <vt:lpstr>CY 2014 CCS Reporting Timeline</vt:lpstr>
      <vt:lpstr>WIMCR Timeline </vt:lpstr>
      <vt:lpstr>PowerPoint Presentation</vt:lpstr>
      <vt:lpstr>       Appendix I: CC/WIMCR Background</vt:lpstr>
      <vt:lpstr>CCS/WIMCR Background  Cost-Based Reimbursement </vt:lpstr>
      <vt:lpstr>CCS/WIMCR Background </vt:lpstr>
      <vt:lpstr>       Appendix II: CCS Service Array and WIMCR Programs</vt:lpstr>
      <vt:lpstr>CCS Background CCS Service Array</vt:lpstr>
      <vt:lpstr>WIMCR Background WIMCR Programs </vt:lpstr>
      <vt:lpstr>       Appendix III: CCS</vt:lpstr>
      <vt:lpstr>CY 2014 Interim Claims Activity</vt:lpstr>
      <vt:lpstr>CY 2015 to Date Interim Claims Activity</vt:lpstr>
    </vt:vector>
  </TitlesOfParts>
  <Company>PCG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Paiva, Ryan</dc:creator>
  <cp:lastModifiedBy>Shaughnessy, Megan</cp:lastModifiedBy>
  <cp:revision>313</cp:revision>
  <cp:lastPrinted>2015-01-12T18:23:53Z</cp:lastPrinted>
  <dcterms:created xsi:type="dcterms:W3CDTF">2015-01-06T16:31:53Z</dcterms:created>
  <dcterms:modified xsi:type="dcterms:W3CDTF">2015-05-15T14:09:44Z</dcterms:modified>
</cp:coreProperties>
</file>